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6"/>
  </p:notesMasterIdLst>
  <p:handoutMasterIdLst>
    <p:handoutMasterId r:id="rId97"/>
  </p:handoutMasterIdLst>
  <p:sldIdLst>
    <p:sldId id="731" r:id="rId2"/>
    <p:sldId id="628" r:id="rId3"/>
    <p:sldId id="789" r:id="rId4"/>
    <p:sldId id="629" r:id="rId5"/>
    <p:sldId id="630" r:id="rId6"/>
    <p:sldId id="632" r:id="rId7"/>
    <p:sldId id="633" r:id="rId8"/>
    <p:sldId id="634" r:id="rId9"/>
    <p:sldId id="635" r:id="rId10"/>
    <p:sldId id="636" r:id="rId11"/>
    <p:sldId id="638" r:id="rId12"/>
    <p:sldId id="639"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4" r:id="rId28"/>
    <p:sldId id="655" r:id="rId29"/>
    <p:sldId id="656" r:id="rId30"/>
    <p:sldId id="657" r:id="rId31"/>
    <p:sldId id="658" r:id="rId32"/>
    <p:sldId id="659" r:id="rId33"/>
    <p:sldId id="660" r:id="rId34"/>
    <p:sldId id="661" r:id="rId35"/>
    <p:sldId id="662" r:id="rId36"/>
    <p:sldId id="663" r:id="rId37"/>
    <p:sldId id="664" r:id="rId38"/>
    <p:sldId id="666" r:id="rId39"/>
    <p:sldId id="667" r:id="rId40"/>
    <p:sldId id="668" r:id="rId41"/>
    <p:sldId id="669" r:id="rId42"/>
    <p:sldId id="670" r:id="rId43"/>
    <p:sldId id="671" r:id="rId44"/>
    <p:sldId id="672" r:id="rId45"/>
    <p:sldId id="673" r:id="rId46"/>
    <p:sldId id="675" r:id="rId47"/>
    <p:sldId id="676" r:id="rId48"/>
    <p:sldId id="677" r:id="rId49"/>
    <p:sldId id="678" r:id="rId50"/>
    <p:sldId id="679" r:id="rId51"/>
    <p:sldId id="680" r:id="rId52"/>
    <p:sldId id="681" r:id="rId53"/>
    <p:sldId id="683" r:id="rId54"/>
    <p:sldId id="684" r:id="rId55"/>
    <p:sldId id="685" r:id="rId56"/>
    <p:sldId id="732" r:id="rId57"/>
    <p:sldId id="733" r:id="rId58"/>
    <p:sldId id="737" r:id="rId59"/>
    <p:sldId id="738" r:id="rId60"/>
    <p:sldId id="739" r:id="rId61"/>
    <p:sldId id="740" r:id="rId62"/>
    <p:sldId id="742" r:id="rId63"/>
    <p:sldId id="744" r:id="rId64"/>
    <p:sldId id="745" r:id="rId65"/>
    <p:sldId id="747" r:id="rId66"/>
    <p:sldId id="749" r:id="rId67"/>
    <p:sldId id="751" r:id="rId68"/>
    <p:sldId id="753" r:id="rId69"/>
    <p:sldId id="754" r:id="rId70"/>
    <p:sldId id="755" r:id="rId71"/>
    <p:sldId id="756" r:id="rId72"/>
    <p:sldId id="757" r:id="rId73"/>
    <p:sldId id="758" r:id="rId74"/>
    <p:sldId id="759" r:id="rId75"/>
    <p:sldId id="760" r:id="rId76"/>
    <p:sldId id="761" r:id="rId77"/>
    <p:sldId id="762" r:id="rId78"/>
    <p:sldId id="763" r:id="rId79"/>
    <p:sldId id="764" r:id="rId80"/>
    <p:sldId id="765" r:id="rId81"/>
    <p:sldId id="767" r:id="rId82"/>
    <p:sldId id="768" r:id="rId83"/>
    <p:sldId id="769" r:id="rId84"/>
    <p:sldId id="770" r:id="rId85"/>
    <p:sldId id="771" r:id="rId86"/>
    <p:sldId id="773" r:id="rId87"/>
    <p:sldId id="774" r:id="rId88"/>
    <p:sldId id="776" r:id="rId89"/>
    <p:sldId id="778" r:id="rId90"/>
    <p:sldId id="780" r:id="rId91"/>
    <p:sldId id="782" r:id="rId92"/>
    <p:sldId id="784" r:id="rId93"/>
    <p:sldId id="786" r:id="rId94"/>
    <p:sldId id="788" r:id="rId95"/>
  </p:sldIdLst>
  <p:sldSz cx="9144000" cy="6858000" type="screen4x3"/>
  <p:notesSz cx="6797675" cy="9928225"/>
  <p:defaultTextStyle>
    <a:defPPr>
      <a:defRPr lang="zh-CN"/>
    </a:defPPr>
    <a:lvl1pPr algn="l" rtl="0" fontAlgn="base">
      <a:spcBef>
        <a:spcPct val="0"/>
      </a:spcBef>
      <a:spcAft>
        <a:spcPct val="0"/>
      </a:spcAft>
      <a:defRPr sz="3200" kern="1200">
        <a:solidFill>
          <a:schemeClr val="tx1"/>
        </a:solidFill>
        <a:latin typeface="Verdana" panose="020B0604030504040204" pitchFamily="34" charset="0"/>
        <a:ea typeface="楷体_GB2312" pitchFamily="49" charset="-122"/>
        <a:cs typeface="+mn-cs"/>
      </a:defRPr>
    </a:lvl1pPr>
    <a:lvl2pPr marL="457200" algn="l" rtl="0" fontAlgn="base">
      <a:spcBef>
        <a:spcPct val="0"/>
      </a:spcBef>
      <a:spcAft>
        <a:spcPct val="0"/>
      </a:spcAft>
      <a:defRPr sz="3200" kern="1200">
        <a:solidFill>
          <a:schemeClr val="tx1"/>
        </a:solidFill>
        <a:latin typeface="Verdana" panose="020B0604030504040204" pitchFamily="34" charset="0"/>
        <a:ea typeface="楷体_GB2312" pitchFamily="49" charset="-122"/>
        <a:cs typeface="+mn-cs"/>
      </a:defRPr>
    </a:lvl2pPr>
    <a:lvl3pPr marL="914400" algn="l" rtl="0" fontAlgn="base">
      <a:spcBef>
        <a:spcPct val="0"/>
      </a:spcBef>
      <a:spcAft>
        <a:spcPct val="0"/>
      </a:spcAft>
      <a:defRPr sz="3200" kern="1200">
        <a:solidFill>
          <a:schemeClr val="tx1"/>
        </a:solidFill>
        <a:latin typeface="Verdana" panose="020B0604030504040204" pitchFamily="34" charset="0"/>
        <a:ea typeface="楷体_GB2312" pitchFamily="49" charset="-122"/>
        <a:cs typeface="+mn-cs"/>
      </a:defRPr>
    </a:lvl3pPr>
    <a:lvl4pPr marL="1371600" algn="l" rtl="0" fontAlgn="base">
      <a:spcBef>
        <a:spcPct val="0"/>
      </a:spcBef>
      <a:spcAft>
        <a:spcPct val="0"/>
      </a:spcAft>
      <a:defRPr sz="3200" kern="1200">
        <a:solidFill>
          <a:schemeClr val="tx1"/>
        </a:solidFill>
        <a:latin typeface="Verdana" panose="020B0604030504040204" pitchFamily="34" charset="0"/>
        <a:ea typeface="楷体_GB2312" pitchFamily="49" charset="-122"/>
        <a:cs typeface="+mn-cs"/>
      </a:defRPr>
    </a:lvl4pPr>
    <a:lvl5pPr marL="1828800" algn="l" rtl="0" fontAlgn="base">
      <a:spcBef>
        <a:spcPct val="0"/>
      </a:spcBef>
      <a:spcAft>
        <a:spcPct val="0"/>
      </a:spcAft>
      <a:defRPr sz="3200" kern="1200">
        <a:solidFill>
          <a:schemeClr val="tx1"/>
        </a:solidFill>
        <a:latin typeface="Verdana" panose="020B0604030504040204" pitchFamily="34" charset="0"/>
        <a:ea typeface="楷体_GB2312" pitchFamily="49" charset="-122"/>
        <a:cs typeface="+mn-cs"/>
      </a:defRPr>
    </a:lvl5pPr>
    <a:lvl6pPr marL="2286000" algn="l" defTabSz="914400" rtl="0" eaLnBrk="1" latinLnBrk="0" hangingPunct="1">
      <a:defRPr sz="3200" kern="1200">
        <a:solidFill>
          <a:schemeClr val="tx1"/>
        </a:solidFill>
        <a:latin typeface="Verdana" panose="020B0604030504040204" pitchFamily="34" charset="0"/>
        <a:ea typeface="楷体_GB2312" pitchFamily="49" charset="-122"/>
        <a:cs typeface="+mn-cs"/>
      </a:defRPr>
    </a:lvl6pPr>
    <a:lvl7pPr marL="2743200" algn="l" defTabSz="914400" rtl="0" eaLnBrk="1" latinLnBrk="0" hangingPunct="1">
      <a:defRPr sz="3200" kern="1200">
        <a:solidFill>
          <a:schemeClr val="tx1"/>
        </a:solidFill>
        <a:latin typeface="Verdana" panose="020B0604030504040204" pitchFamily="34" charset="0"/>
        <a:ea typeface="楷体_GB2312" pitchFamily="49" charset="-122"/>
        <a:cs typeface="+mn-cs"/>
      </a:defRPr>
    </a:lvl7pPr>
    <a:lvl8pPr marL="3200400" algn="l" defTabSz="914400" rtl="0" eaLnBrk="1" latinLnBrk="0" hangingPunct="1">
      <a:defRPr sz="3200" kern="1200">
        <a:solidFill>
          <a:schemeClr val="tx1"/>
        </a:solidFill>
        <a:latin typeface="Verdana" panose="020B0604030504040204" pitchFamily="34" charset="0"/>
        <a:ea typeface="楷体_GB2312" pitchFamily="49" charset="-122"/>
        <a:cs typeface="+mn-cs"/>
      </a:defRPr>
    </a:lvl8pPr>
    <a:lvl9pPr marL="3657600" algn="l" defTabSz="914400" rtl="0" eaLnBrk="1" latinLnBrk="0" hangingPunct="1">
      <a:defRPr sz="3200" kern="1200">
        <a:solidFill>
          <a:schemeClr val="tx1"/>
        </a:solidFill>
        <a:latin typeface="Verdana" panose="020B0604030504040204" pitchFamily="34" charset="0"/>
        <a:ea typeface="楷体_GB2312" pitchFamily="49" charset="-122"/>
        <a:cs typeface="+mn-cs"/>
      </a:defRPr>
    </a:lvl9pPr>
  </p:defaultTextStyle>
  <p:extLst>
    <p:ext uri="{EFAFB233-063F-42B5-8137-9DF3F51BA10A}">
      <p15:sldGuideLst xmlns:p15="http://schemas.microsoft.com/office/powerpoint/2012/main">
        <p15:guide id="2" pos="288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B7E"/>
    <a:srgbClr val="FFFF00"/>
    <a:srgbClr val="9900FF"/>
    <a:srgbClr val="6600FF"/>
    <a:srgbClr val="CCCCFF"/>
    <a:srgbClr val="FFFFCC"/>
    <a:srgbClr val="CCFFFF"/>
    <a:srgbClr val="0033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94" autoAdjust="0"/>
    <p:restoredTop sz="90045" autoAdjust="0"/>
  </p:normalViewPr>
  <p:slideViewPr>
    <p:cSldViewPr>
      <p:cViewPr>
        <p:scale>
          <a:sx n="75" d="100"/>
          <a:sy n="75" d="100"/>
        </p:scale>
        <p:origin x="1622" y="106"/>
      </p:cViewPr>
      <p:guideLst>
        <p:guide pos="2880"/>
        <p:guide orient="horz" pos="2160"/>
      </p:guideLst>
    </p:cSldViewPr>
  </p:slideViewPr>
  <p:notesTextViewPr>
    <p:cViewPr>
      <p:scale>
        <a:sx n="100" d="100"/>
        <a:sy n="100" d="100"/>
      </p:scale>
      <p:origin x="0" y="0"/>
    </p:cViewPr>
  </p:notesTextViewPr>
  <p:sorterViewPr>
    <p:cViewPr>
      <p:scale>
        <a:sx n="66" d="100"/>
        <a:sy n="66" d="100"/>
      </p:scale>
      <p:origin x="0" y="46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4"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9.wmf"/><Relationship Id="rId4" Type="http://schemas.openxmlformats.org/officeDocument/2006/relationships/image" Target="../media/image10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102.wmf"/><Relationship Id="rId5" Type="http://schemas.openxmlformats.org/officeDocument/2006/relationships/image" Target="../media/image103.wmf"/><Relationship Id="rId4" Type="http://schemas.openxmlformats.org/officeDocument/2006/relationships/image" Target="../media/image10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6.wmf"/><Relationship Id="rId1" Type="http://schemas.openxmlformats.org/officeDocument/2006/relationships/image" Target="../media/image97.wmf"/><Relationship Id="rId5" Type="http://schemas.openxmlformats.org/officeDocument/2006/relationships/image" Target="../media/image105.wmf"/><Relationship Id="rId4" Type="http://schemas.openxmlformats.org/officeDocument/2006/relationships/image" Target="../media/image10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112.wmf"/><Relationship Id="rId7" Type="http://schemas.openxmlformats.org/officeDocument/2006/relationships/image" Target="../media/image116.wmf"/><Relationship Id="rId12" Type="http://schemas.openxmlformats.org/officeDocument/2006/relationships/image" Target="../media/image121.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11" Type="http://schemas.openxmlformats.org/officeDocument/2006/relationships/image" Target="../media/image120.wmf"/><Relationship Id="rId5" Type="http://schemas.openxmlformats.org/officeDocument/2006/relationships/image" Target="../media/image114.wmf"/><Relationship Id="rId10" Type="http://schemas.openxmlformats.org/officeDocument/2006/relationships/image" Target="../media/image119.wmf"/><Relationship Id="rId4" Type="http://schemas.openxmlformats.org/officeDocument/2006/relationships/image" Target="../media/image113.wmf"/><Relationship Id="rId9" Type="http://schemas.openxmlformats.org/officeDocument/2006/relationships/image" Target="../media/image11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105.wmf"/><Relationship Id="rId2" Type="http://schemas.openxmlformats.org/officeDocument/2006/relationships/image" Target="../media/image144.wmf"/><Relationship Id="rId1" Type="http://schemas.openxmlformats.org/officeDocument/2006/relationships/image" Target="../media/image143.wmf"/><Relationship Id="rId6" Type="http://schemas.openxmlformats.org/officeDocument/2006/relationships/image" Target="../media/image103.wmf"/><Relationship Id="rId5" Type="http://schemas.openxmlformats.org/officeDocument/2006/relationships/image" Target="../media/image100.wmf"/><Relationship Id="rId4"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emf"/><Relationship Id="rId1" Type="http://schemas.openxmlformats.org/officeDocument/2006/relationships/image" Target="../media/image25.wmf"/><Relationship Id="rId5" Type="http://schemas.openxmlformats.org/officeDocument/2006/relationships/image" Target="../media/image29.wmf"/><Relationship Id="rId4" Type="http://schemas.openxmlformats.org/officeDocument/2006/relationships/image" Target="../media/image2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47.wmf"/><Relationship Id="rId7" Type="http://schemas.openxmlformats.org/officeDocument/2006/relationships/image" Target="../media/image151.e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 Id="rId5" Type="http://schemas.openxmlformats.org/officeDocument/2006/relationships/image" Target="../media/image158.wmf"/><Relationship Id="rId4" Type="http://schemas.openxmlformats.org/officeDocument/2006/relationships/image" Target="../media/image15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5" Type="http://schemas.openxmlformats.org/officeDocument/2006/relationships/image" Target="../media/image163.wmf"/><Relationship Id="rId4" Type="http://schemas.openxmlformats.org/officeDocument/2006/relationships/image" Target="../media/image16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image" Target="../media/image17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e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emf"/><Relationship Id="rId1" Type="http://schemas.openxmlformats.org/officeDocument/2006/relationships/image" Target="../media/image21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wmf"/><Relationship Id="rId1" Type="http://schemas.openxmlformats.org/officeDocument/2006/relationships/image" Target="../media/image3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4" Type="http://schemas.openxmlformats.org/officeDocument/2006/relationships/image" Target="../media/image22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44.wmf"/><Relationship Id="rId7" Type="http://schemas.openxmlformats.org/officeDocument/2006/relationships/image" Target="../media/image248.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image" Target="../media/image25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2.wmf"/><Relationship Id="rId1" Type="http://schemas.openxmlformats.org/officeDocument/2006/relationships/image" Target="../media/image34.wmf"/><Relationship Id="rId4" Type="http://schemas.openxmlformats.org/officeDocument/2006/relationships/image" Target="../media/image3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57.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66.emf"/><Relationship Id="rId3" Type="http://schemas.openxmlformats.org/officeDocument/2006/relationships/image" Target="../media/image261.wmf"/><Relationship Id="rId7" Type="http://schemas.openxmlformats.org/officeDocument/2006/relationships/image" Target="../media/image265.emf"/><Relationship Id="rId2" Type="http://schemas.openxmlformats.org/officeDocument/2006/relationships/image" Target="../media/image260.wmf"/><Relationship Id="rId1" Type="http://schemas.openxmlformats.org/officeDocument/2006/relationships/image" Target="../media/image259.wmf"/><Relationship Id="rId6" Type="http://schemas.openxmlformats.org/officeDocument/2006/relationships/image" Target="../media/image264.wmf"/><Relationship Id="rId5" Type="http://schemas.openxmlformats.org/officeDocument/2006/relationships/image" Target="../media/image263.emf"/><Relationship Id="rId4" Type="http://schemas.openxmlformats.org/officeDocument/2006/relationships/image" Target="../media/image262.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image" Target="../media/image270.wmf"/><Relationship Id="rId7" Type="http://schemas.openxmlformats.org/officeDocument/2006/relationships/image" Target="../media/image274.wmf"/><Relationship Id="rId2" Type="http://schemas.openxmlformats.org/officeDocument/2006/relationships/image" Target="../media/image269.wmf"/><Relationship Id="rId1" Type="http://schemas.openxmlformats.org/officeDocument/2006/relationships/image" Target="../media/image268.wmf"/><Relationship Id="rId6" Type="http://schemas.openxmlformats.org/officeDocument/2006/relationships/image" Target="../media/image273.wmf"/><Relationship Id="rId11" Type="http://schemas.openxmlformats.org/officeDocument/2006/relationships/image" Target="../media/image278.emf"/><Relationship Id="rId5" Type="http://schemas.openxmlformats.org/officeDocument/2006/relationships/image" Target="../media/image272.emf"/><Relationship Id="rId10" Type="http://schemas.openxmlformats.org/officeDocument/2006/relationships/image" Target="../media/image277.wmf"/><Relationship Id="rId4" Type="http://schemas.openxmlformats.org/officeDocument/2006/relationships/image" Target="../media/image271.wmf"/><Relationship Id="rId9" Type="http://schemas.openxmlformats.org/officeDocument/2006/relationships/image" Target="../media/image27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image" Target="../media/image297.wmf"/><Relationship Id="rId7" Type="http://schemas.openxmlformats.org/officeDocument/2006/relationships/image" Target="../media/image301.wmf"/><Relationship Id="rId2" Type="http://schemas.openxmlformats.org/officeDocument/2006/relationships/image" Target="../media/image296.wmf"/><Relationship Id="rId1" Type="http://schemas.openxmlformats.org/officeDocument/2006/relationships/image" Target="../media/image295.wmf"/><Relationship Id="rId6" Type="http://schemas.openxmlformats.org/officeDocument/2006/relationships/image" Target="../media/image300.wmf"/><Relationship Id="rId5" Type="http://schemas.openxmlformats.org/officeDocument/2006/relationships/image" Target="../media/image299.wmf"/><Relationship Id="rId4" Type="http://schemas.openxmlformats.org/officeDocument/2006/relationships/image" Target="../media/image298.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image" Target="../media/image312.wmf"/><Relationship Id="rId1" Type="http://schemas.openxmlformats.org/officeDocument/2006/relationships/image" Target="../media/image31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emf"/><Relationship Id="rId4"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034"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ea typeface="宋体" panose="02010600030101010101" pitchFamily="2" charset="-122"/>
              </a:defRPr>
            </a:lvl1pPr>
          </a:lstStyle>
          <a:p>
            <a:endParaRPr lang="en-US" altLang="zh-CN"/>
          </a:p>
        </p:txBody>
      </p:sp>
      <p:sp>
        <p:nvSpPr>
          <p:cNvPr id="428035" name="Rectangle 3"/>
          <p:cNvSpPr>
            <a:spLocks noGrp="1" noChangeArrowheads="1"/>
          </p:cNvSpPr>
          <p:nvPr>
            <p:ph type="dt" sz="quarter"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endParaRPr lang="en-US" altLang="zh-CN"/>
          </a:p>
        </p:txBody>
      </p:sp>
      <p:sp>
        <p:nvSpPr>
          <p:cNvPr id="428036" name="Rectangle 4"/>
          <p:cNvSpPr>
            <a:spLocks noGrp="1" noChangeArrowheads="1"/>
          </p:cNvSpPr>
          <p:nvPr>
            <p:ph type="ftr" sz="quarter" idx="2"/>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ea typeface="宋体" panose="02010600030101010101" pitchFamily="2" charset="-122"/>
              </a:defRPr>
            </a:lvl1pPr>
          </a:lstStyle>
          <a:p>
            <a:endParaRPr lang="en-US" altLang="zh-CN"/>
          </a:p>
        </p:txBody>
      </p:sp>
      <p:sp>
        <p:nvSpPr>
          <p:cNvPr id="428037" name="Rectangle 5"/>
          <p:cNvSpPr>
            <a:spLocks noGrp="1" noChangeArrowheads="1"/>
          </p:cNvSpPr>
          <p:nvPr>
            <p:ph type="sldNum" sz="quarter" idx="3"/>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fld id="{C9E4EE23-1BFE-4692-AC1E-D5DF971D679F}" type="slidenum">
              <a:rPr lang="en-US" altLang="zh-CN"/>
              <a:pPr/>
              <a:t>‹#›</a:t>
            </a:fld>
            <a:endParaRPr lang="en-US" altLang="zh-CN"/>
          </a:p>
        </p:txBody>
      </p:sp>
    </p:spTree>
    <p:extLst>
      <p:ext uri="{BB962C8B-B14F-4D97-AF65-F5344CB8AC3E}">
        <p14:creationId xmlns:p14="http://schemas.microsoft.com/office/powerpoint/2010/main" val="3142083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ea typeface="宋体" panose="02010600030101010101" pitchFamily="2" charset="-122"/>
              </a:defRPr>
            </a:lvl1pPr>
          </a:lstStyle>
          <a:p>
            <a:endParaRPr lang="en-US" altLang="zh-CN"/>
          </a:p>
        </p:txBody>
      </p:sp>
      <p:sp>
        <p:nvSpPr>
          <p:cNvPr id="6147" name="Rectangle 3"/>
          <p:cNvSpPr>
            <a:spLocks noGrp="1" noChangeArrowheads="1"/>
          </p:cNvSpPr>
          <p:nvPr>
            <p:ph type="dt"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endParaRPr lang="en-US" altLang="zh-CN"/>
          </a:p>
        </p:txBody>
      </p:sp>
      <p:sp>
        <p:nvSpPr>
          <p:cNvPr id="6148"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79450" y="4716463"/>
            <a:ext cx="54387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50"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ea typeface="宋体" panose="02010600030101010101" pitchFamily="2" charset="-122"/>
              </a:defRPr>
            </a:lvl1pPr>
          </a:lstStyle>
          <a:p>
            <a:endParaRPr lang="en-US" altLang="zh-CN"/>
          </a:p>
        </p:txBody>
      </p:sp>
      <p:sp>
        <p:nvSpPr>
          <p:cNvPr id="6151" name="Rectangle 7"/>
          <p:cNvSpPr>
            <a:spLocks noGrp="1" noChangeArrowheads="1"/>
          </p:cNvSpPr>
          <p:nvPr>
            <p:ph type="sldNum" sz="quarter" idx="5"/>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fld id="{8343FD9E-4C6E-4B73-B50E-62226469CD4E}" type="slidenum">
              <a:rPr lang="en-US" altLang="zh-CN"/>
              <a:pPr/>
              <a:t>‹#›</a:t>
            </a:fld>
            <a:endParaRPr lang="en-US" altLang="zh-CN"/>
          </a:p>
        </p:txBody>
      </p:sp>
    </p:spTree>
    <p:extLst>
      <p:ext uri="{BB962C8B-B14F-4D97-AF65-F5344CB8AC3E}">
        <p14:creationId xmlns:p14="http://schemas.microsoft.com/office/powerpoint/2010/main" val="17662180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43FD9E-4C6E-4B73-B50E-62226469CD4E}" type="slidenum">
              <a:rPr lang="en-US" altLang="zh-CN" smtClean="0"/>
              <a:pPr/>
              <a:t>15</a:t>
            </a:fld>
            <a:endParaRPr lang="en-US" altLang="zh-CN"/>
          </a:p>
        </p:txBody>
      </p:sp>
    </p:spTree>
    <p:extLst>
      <p:ext uri="{BB962C8B-B14F-4D97-AF65-F5344CB8AC3E}">
        <p14:creationId xmlns:p14="http://schemas.microsoft.com/office/powerpoint/2010/main" val="438634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2">
            <a:alpha val="0"/>
          </a:schemeClr>
        </a:solidFill>
        <a:effectLst/>
      </p:bgPr>
    </p:bg>
    <p:spTree>
      <p:nvGrpSpPr>
        <p:cNvPr id="1" name=""/>
        <p:cNvGrpSpPr/>
        <p:nvPr/>
      </p:nvGrpSpPr>
      <p:grpSpPr>
        <a:xfrm>
          <a:off x="0" y="0"/>
          <a:ext cx="0" cy="0"/>
          <a:chOff x="0" y="0"/>
          <a:chExt cx="0" cy="0"/>
        </a:xfrm>
      </p:grpSpPr>
      <p:grpSp>
        <p:nvGrpSpPr>
          <p:cNvPr id="7" name="组合 1"/>
          <p:cNvGrpSpPr>
            <a:grpSpLocks/>
          </p:cNvGrpSpPr>
          <p:nvPr userDrawn="1"/>
        </p:nvGrpSpPr>
        <p:grpSpPr bwMode="auto">
          <a:xfrm>
            <a:off x="0" y="6126163"/>
            <a:ext cx="9144000" cy="731837"/>
            <a:chOff x="1" y="2947547"/>
            <a:chExt cx="9143999" cy="2827685"/>
          </a:xfrm>
        </p:grpSpPr>
        <p:sp>
          <p:nvSpPr>
            <p:cNvPr id="8" name="任意多边形 7"/>
            <p:cNvSpPr/>
            <p:nvPr/>
          </p:nvSpPr>
          <p:spPr>
            <a:xfrm>
              <a:off x="1" y="2947547"/>
              <a:ext cx="9143999" cy="230017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任意多边形 8"/>
            <p:cNvSpPr/>
            <p:nvPr/>
          </p:nvSpPr>
          <p:spPr>
            <a:xfrm>
              <a:off x="1" y="3560928"/>
              <a:ext cx="9143999" cy="2214304"/>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grpSp>
        <p:nvGrpSpPr>
          <p:cNvPr id="10" name="组合 4"/>
          <p:cNvGrpSpPr>
            <a:grpSpLocks/>
          </p:cNvGrpSpPr>
          <p:nvPr userDrawn="1"/>
        </p:nvGrpSpPr>
        <p:grpSpPr bwMode="auto">
          <a:xfrm rot="10800000">
            <a:off x="0" y="0"/>
            <a:ext cx="9144000" cy="1882775"/>
            <a:chOff x="1" y="2994858"/>
            <a:chExt cx="9144001" cy="3162457"/>
          </a:xfrm>
        </p:grpSpPr>
        <p:sp>
          <p:nvSpPr>
            <p:cNvPr id="11" name="任意多边形 10"/>
            <p:cNvSpPr/>
            <p:nvPr/>
          </p:nvSpPr>
          <p:spPr>
            <a:xfrm>
              <a:off x="1" y="3013523"/>
              <a:ext cx="9144001" cy="2154524"/>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任意多边形 11"/>
            <p:cNvSpPr/>
            <p:nvPr/>
          </p:nvSpPr>
          <p:spPr>
            <a:xfrm>
              <a:off x="1" y="3493491"/>
              <a:ext cx="9144001" cy="268249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sp>
        <p:nvSpPr>
          <p:cNvPr id="13" name="文本框 12"/>
          <p:cNvSpPr txBox="1"/>
          <p:nvPr userDrawn="1"/>
        </p:nvSpPr>
        <p:spPr>
          <a:xfrm>
            <a:off x="8702675" y="6511925"/>
            <a:ext cx="211138" cy="214313"/>
          </a:xfrm>
          <a:prstGeom prst="rect">
            <a:avLst/>
          </a:prstGeom>
          <a:noFill/>
          <a:ln>
            <a:solidFill>
              <a:schemeClr val="bg1">
                <a:lumMod val="75000"/>
              </a:schemeClr>
            </a:solidFill>
          </a:ln>
        </p:spPr>
        <p:txBody>
          <a:bodyPr wrap="none" lIns="72000" tIns="72000" rIns="72000" bIns="72000" anchor="ctr"/>
          <a:lstStyle/>
          <a:p>
            <a:pPr algn="ctr" eaLnBrk="1" hangingPunct="1">
              <a:defRPr/>
            </a:pPr>
            <a:fld id="{8CABFF55-8AD5-4BC1-A2B3-8BC77C7013C2}" type="slidenum">
              <a:rPr lang="zh-CN" altLang="en-US" sz="800" b="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pPr algn="ctr" eaLnBrk="1" hangingPunct="1">
                <a:defRPr/>
              </a:p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userDrawn="1"/>
        </p:nvSpPr>
        <p:spPr>
          <a:xfrm>
            <a:off x="454025" y="6511925"/>
            <a:ext cx="501650" cy="214313"/>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pic>
        <p:nvPicPr>
          <p:cNvPr id="15"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56563" y="288925"/>
            <a:ext cx="758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userDrawn="1"/>
        </p:nvSpPr>
        <p:spPr>
          <a:xfrm>
            <a:off x="7351713" y="6516688"/>
            <a:ext cx="708025" cy="215900"/>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sp>
        <p:nvSpPr>
          <p:cNvPr id="17" name="标题 1"/>
          <p:cNvSpPr>
            <a:spLocks noGrp="1"/>
          </p:cNvSpPr>
          <p:nvPr>
            <p:ph type="title"/>
          </p:nvPr>
        </p:nvSpPr>
        <p:spPr>
          <a:xfrm>
            <a:off x="453759" y="685800"/>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200" b="1"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单击此处编辑母版标题样式</a:t>
            </a:r>
          </a:p>
        </p:txBody>
      </p:sp>
      <p:sp>
        <p:nvSpPr>
          <p:cNvPr id="18" name="内容占位符 2"/>
          <p:cNvSpPr>
            <a:spLocks noGrp="1"/>
          </p:cNvSpPr>
          <p:nvPr>
            <p:ph idx="1"/>
          </p:nvPr>
        </p:nvSpPr>
        <p:spPr>
          <a:xfrm>
            <a:off x="361950" y="1685859"/>
            <a:ext cx="8229600" cy="4511741"/>
          </a:xfrm>
          <a:prstGeom prst="rect">
            <a:avLst/>
          </a:prstGeom>
        </p:spPr>
        <p:txBody>
          <a:bodyPr/>
          <a:lstStyle>
            <a:lvl1pPr marL="285750" indent="-285750">
              <a:buClr>
                <a:srgbClr val="04619D"/>
              </a:buClr>
              <a:buFont typeface="Wingdings" panose="05000000000000000000" pitchFamily="2" charset="2"/>
              <a:buChar char="n"/>
              <a:defRPr sz="2000">
                <a:latin typeface="微软雅黑" panose="020B0503020204020204" pitchFamily="34" charset="-122"/>
                <a:ea typeface="微软雅黑" panose="020B0503020204020204" pitchFamily="34" charset="-122"/>
              </a:defRPr>
            </a:lvl1pPr>
            <a:lvl2pPr marL="800100" indent="-342900">
              <a:buClr>
                <a:srgbClr val="04619D"/>
              </a:buClr>
              <a:buFont typeface="Wingdings" panose="05000000000000000000" pitchFamily="2" charset="2"/>
              <a:buChar char="l"/>
              <a:defRPr sz="1800">
                <a:latin typeface="微软雅黑" panose="020B0503020204020204" pitchFamily="34" charset="-122"/>
                <a:ea typeface="微软雅黑" panose="020B0503020204020204" pitchFamily="34" charset="-122"/>
              </a:defRPr>
            </a:lvl2pPr>
            <a:lvl3pPr marL="1200150" indent="-342900">
              <a:buFont typeface="Wingdings" panose="05000000000000000000" pitchFamily="2" charset="2"/>
              <a:buChar char="l"/>
              <a:defRPr sz="1600">
                <a:latin typeface="微软雅黑" panose="020B0503020204020204" pitchFamily="34" charset="-122"/>
                <a:ea typeface="微软雅黑" panose="020B0503020204020204" pitchFamily="34" charset="-122"/>
              </a:defRPr>
            </a:lvl3pPr>
          </a:lstStyle>
          <a:p>
            <a:endParaRPr lang="en-US" altLang="zh-CN" dirty="0"/>
          </a:p>
          <a:p>
            <a:pPr lvl="1"/>
            <a:endParaRPr lang="en-US" altLang="zh-CN" dirty="0"/>
          </a:p>
          <a:p>
            <a:pPr lvl="2"/>
            <a:endParaRPr lang="zh-CN" altLang="en-US" dirty="0"/>
          </a:p>
        </p:txBody>
      </p:sp>
      <p:sp>
        <p:nvSpPr>
          <p:cNvPr id="19" name="文本占位符 20"/>
          <p:cNvSpPr>
            <a:spLocks noGrp="1"/>
          </p:cNvSpPr>
          <p:nvPr>
            <p:ph type="body" sz="quarter" idx="10"/>
          </p:nvPr>
        </p:nvSpPr>
        <p:spPr>
          <a:xfrm>
            <a:off x="0" y="-1281"/>
            <a:ext cx="5108575" cy="534681"/>
          </a:xfrm>
          <a:prstGeom prst="rect">
            <a:avLst/>
          </a:prstGeom>
        </p:spPr>
        <p:txBody>
          <a:bodyPr/>
          <a:lstStyle>
            <a:lvl1pPr marL="0" indent="0">
              <a:buNone/>
              <a:defRPr lang="zh-CN" altLang="en-US" sz="2400" b="1"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12183788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grpSp>
        <p:nvGrpSpPr>
          <p:cNvPr id="9" name="组合 1"/>
          <p:cNvGrpSpPr>
            <a:grpSpLocks/>
          </p:cNvGrpSpPr>
          <p:nvPr userDrawn="1"/>
        </p:nvGrpSpPr>
        <p:grpSpPr bwMode="auto">
          <a:xfrm>
            <a:off x="0" y="6126163"/>
            <a:ext cx="9144000" cy="731837"/>
            <a:chOff x="1" y="2947547"/>
            <a:chExt cx="9143999" cy="2827685"/>
          </a:xfrm>
        </p:grpSpPr>
        <p:sp>
          <p:nvSpPr>
            <p:cNvPr id="10" name="任意多边形 9"/>
            <p:cNvSpPr/>
            <p:nvPr/>
          </p:nvSpPr>
          <p:spPr>
            <a:xfrm>
              <a:off x="1" y="2947547"/>
              <a:ext cx="9143999" cy="230017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任意多边形 10"/>
            <p:cNvSpPr/>
            <p:nvPr/>
          </p:nvSpPr>
          <p:spPr>
            <a:xfrm>
              <a:off x="1" y="3560928"/>
              <a:ext cx="9143999" cy="2214304"/>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grpSp>
        <p:nvGrpSpPr>
          <p:cNvPr id="12" name="组合 4"/>
          <p:cNvGrpSpPr>
            <a:grpSpLocks/>
          </p:cNvGrpSpPr>
          <p:nvPr userDrawn="1"/>
        </p:nvGrpSpPr>
        <p:grpSpPr bwMode="auto">
          <a:xfrm rot="10800000">
            <a:off x="0" y="0"/>
            <a:ext cx="9144000" cy="1882775"/>
            <a:chOff x="1" y="2994858"/>
            <a:chExt cx="9144001" cy="3162457"/>
          </a:xfrm>
        </p:grpSpPr>
        <p:sp>
          <p:nvSpPr>
            <p:cNvPr id="13" name="任意多边形 12"/>
            <p:cNvSpPr/>
            <p:nvPr/>
          </p:nvSpPr>
          <p:spPr>
            <a:xfrm>
              <a:off x="1" y="3013523"/>
              <a:ext cx="9144001" cy="2154524"/>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任意多边形 13"/>
            <p:cNvSpPr/>
            <p:nvPr/>
          </p:nvSpPr>
          <p:spPr>
            <a:xfrm>
              <a:off x="1" y="3493491"/>
              <a:ext cx="9144001" cy="268249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sp>
        <p:nvSpPr>
          <p:cNvPr id="15" name="文本框 14"/>
          <p:cNvSpPr txBox="1"/>
          <p:nvPr userDrawn="1"/>
        </p:nvSpPr>
        <p:spPr>
          <a:xfrm>
            <a:off x="8702675" y="6511925"/>
            <a:ext cx="211138" cy="214313"/>
          </a:xfrm>
          <a:prstGeom prst="rect">
            <a:avLst/>
          </a:prstGeom>
          <a:noFill/>
          <a:ln>
            <a:solidFill>
              <a:schemeClr val="bg1">
                <a:lumMod val="75000"/>
              </a:schemeClr>
            </a:solidFill>
          </a:ln>
        </p:spPr>
        <p:txBody>
          <a:bodyPr wrap="none" lIns="72000" tIns="72000" rIns="72000" bIns="72000" anchor="ctr"/>
          <a:lstStyle/>
          <a:p>
            <a:pPr algn="ctr" eaLnBrk="1" hangingPunct="1">
              <a:defRPr/>
            </a:pPr>
            <a:fld id="{8CABFF55-8AD5-4BC1-A2B3-8BC77C7013C2}" type="slidenum">
              <a:rPr lang="zh-CN" altLang="en-US" sz="800" b="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pPr algn="ctr" eaLnBrk="1" hangingPunct="1">
                <a:defRPr/>
              </a:p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userDrawn="1"/>
        </p:nvSpPr>
        <p:spPr>
          <a:xfrm>
            <a:off x="454025" y="6511925"/>
            <a:ext cx="501650" cy="214313"/>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pic>
        <p:nvPicPr>
          <p:cNvPr id="17"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56563" y="288925"/>
            <a:ext cx="758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userDrawn="1"/>
        </p:nvSpPr>
        <p:spPr>
          <a:xfrm>
            <a:off x="7351713" y="6516688"/>
            <a:ext cx="708025" cy="215900"/>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sp>
        <p:nvSpPr>
          <p:cNvPr id="19" name="标题 1"/>
          <p:cNvSpPr txBox="1">
            <a:spLocks/>
          </p:cNvSpPr>
          <p:nvPr userDrawn="1"/>
        </p:nvSpPr>
        <p:spPr>
          <a:xfrm>
            <a:off x="453759" y="685800"/>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200" b="1"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zh-CN" altLang="en-US"/>
              <a:t>单击此处编辑母版标题样式</a:t>
            </a:r>
            <a:endParaRPr lang="zh-CN" altLang="en-US" dirty="0"/>
          </a:p>
        </p:txBody>
      </p:sp>
      <p:sp>
        <p:nvSpPr>
          <p:cNvPr id="20" name="内容占位符 2"/>
          <p:cNvSpPr txBox="1">
            <a:spLocks/>
          </p:cNvSpPr>
          <p:nvPr userDrawn="1"/>
        </p:nvSpPr>
        <p:spPr>
          <a:xfrm>
            <a:off x="361950" y="1685859"/>
            <a:ext cx="8229600" cy="4511741"/>
          </a:xfrm>
          <a:prstGeom prst="rect">
            <a:avLst/>
          </a:prstGeom>
        </p:spPr>
        <p:txBody>
          <a:bodyPr/>
          <a:lstStyle>
            <a:lvl1pPr marL="285750" indent="-285750" algn="l" rtl="0" fontAlgn="base">
              <a:spcBef>
                <a:spcPct val="20000"/>
              </a:spcBef>
              <a:spcAft>
                <a:spcPct val="0"/>
              </a:spcAft>
              <a:buClr>
                <a:srgbClr val="04619D"/>
              </a:buClr>
              <a:buFont typeface="Wingdings" panose="05000000000000000000" pitchFamily="2" charset="2"/>
              <a:buChar char="n"/>
              <a:defRPr sz="2000" kern="1200">
                <a:solidFill>
                  <a:schemeClr val="tx1"/>
                </a:solidFill>
                <a:latin typeface="+mj-ea"/>
                <a:ea typeface="+mj-ea"/>
                <a:cs typeface="+mn-cs"/>
              </a:defRPr>
            </a:lvl1pPr>
            <a:lvl2pPr marL="800100" indent="-342900" algn="l" rtl="0" fontAlgn="base">
              <a:spcBef>
                <a:spcPct val="20000"/>
              </a:spcBef>
              <a:spcAft>
                <a:spcPct val="0"/>
              </a:spcAft>
              <a:buClr>
                <a:srgbClr val="04619D"/>
              </a:buClr>
              <a:buFont typeface="Wingdings" panose="05000000000000000000" pitchFamily="2" charset="2"/>
              <a:buChar char="l"/>
              <a:defRPr sz="1800" kern="1200">
                <a:solidFill>
                  <a:schemeClr val="tx1"/>
                </a:solidFill>
                <a:latin typeface="+mj-ea"/>
                <a:ea typeface="+mj-ea"/>
                <a:cs typeface="+mn-cs"/>
              </a:defRPr>
            </a:lvl2pPr>
            <a:lvl3pPr marL="1200150" indent="-342900" algn="l" rtl="0" fontAlgn="base">
              <a:spcBef>
                <a:spcPct val="20000"/>
              </a:spcBef>
              <a:spcAft>
                <a:spcPct val="0"/>
              </a:spcAft>
              <a:buClr>
                <a:schemeClr val="accent2"/>
              </a:buClr>
              <a:buFont typeface="Wingdings" panose="05000000000000000000" pitchFamily="2" charset="2"/>
              <a:buChar char="l"/>
              <a:defRPr sz="1600" kern="1200">
                <a:solidFill>
                  <a:schemeClr val="tx1"/>
                </a:solidFill>
                <a:latin typeface="+mj-ea"/>
                <a:ea typeface="+mj-ea"/>
                <a:cs typeface="+mn-cs"/>
              </a:defRPr>
            </a:lvl3pPr>
            <a:lvl4pPr marL="1693863" indent="-387350" algn="l" rtl="0" fontAlgn="base">
              <a:spcBef>
                <a:spcPct val="20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pPr lvl="1"/>
            <a:endParaRPr lang="en-US" altLang="zh-CN"/>
          </a:p>
          <a:p>
            <a:pPr lvl="2"/>
            <a:endParaRPr lang="zh-CN" altLang="en-US" dirty="0"/>
          </a:p>
        </p:txBody>
      </p:sp>
      <p:sp>
        <p:nvSpPr>
          <p:cNvPr id="21" name="文本占位符 20"/>
          <p:cNvSpPr txBox="1">
            <a:spLocks/>
          </p:cNvSpPr>
          <p:nvPr userDrawn="1"/>
        </p:nvSpPr>
        <p:spPr>
          <a:xfrm>
            <a:off x="0" y="-1281"/>
            <a:ext cx="5108575" cy="534681"/>
          </a:xfrm>
          <a:prstGeom prst="rect">
            <a:avLst/>
          </a:prstGeom>
        </p:spPr>
        <p:txBody>
          <a:bodyPr/>
          <a:lstStyle>
            <a:lvl1pPr marL="0" indent="0" algn="l" rtl="0" fontAlgn="base">
              <a:spcBef>
                <a:spcPct val="20000"/>
              </a:spcBef>
              <a:spcAft>
                <a:spcPct val="0"/>
              </a:spcAft>
              <a:buClr>
                <a:schemeClr val="accent2"/>
              </a:buClr>
              <a:buFont typeface="Wingdings" panose="05000000000000000000" pitchFamily="2" charset="2"/>
              <a:buNone/>
              <a:defRPr lang="zh-CN" altLang="en-US" sz="2400" b="1"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908050" indent="-436563" algn="l" rtl="0" fontAlgn="base">
              <a:spcBef>
                <a:spcPct val="20000"/>
              </a:spcBef>
              <a:spcAft>
                <a:spcPct val="0"/>
              </a:spcAft>
              <a:buClr>
                <a:schemeClr val="accent2"/>
              </a:buClr>
              <a:buFont typeface="Wingdings" panose="05000000000000000000" pitchFamily="2" charset="2"/>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单击此处编辑母版文本样式</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fontAlgn="base">
        <a:spcBef>
          <a:spcPct val="0"/>
        </a:spcBef>
        <a:spcAft>
          <a:spcPct val="0"/>
        </a:spcAft>
        <a:defRPr sz="3800" kern="1200">
          <a:solidFill>
            <a:schemeClr val="tx2"/>
          </a:solidFill>
          <a:latin typeface="+mj-lt"/>
          <a:ea typeface="+mj-ea"/>
          <a:cs typeface="+mj-cs"/>
        </a:defRPr>
      </a:lvl1pPr>
      <a:lvl2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fontAlgn="base">
        <a:spcBef>
          <a:spcPct val="20000"/>
        </a:spcBef>
        <a:spcAft>
          <a:spcPct val="0"/>
        </a:spcAft>
        <a:buClr>
          <a:schemeClr val="accent2"/>
        </a:buClr>
        <a:buFont typeface="Wingdings" panose="05000000000000000000" pitchFamily="2" charset="2"/>
        <a:buChar char="Ø"/>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9.bin"/><Relationship Id="rId3" Type="http://schemas.openxmlformats.org/officeDocument/2006/relationships/image" Target="../media/image31.png"/><Relationship Id="rId7" Type="http://schemas.openxmlformats.org/officeDocument/2006/relationships/oleObject" Target="../embeddings/oleObject6.bin"/><Relationship Id="rId12"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0.png"/><Relationship Id="rId11" Type="http://schemas.openxmlformats.org/officeDocument/2006/relationships/oleObject" Target="../embeddings/oleObject8.bin"/><Relationship Id="rId5" Type="http://schemas.openxmlformats.org/officeDocument/2006/relationships/image" Target="../media/image25.wmf"/><Relationship Id="rId10" Type="http://schemas.openxmlformats.org/officeDocument/2006/relationships/image" Target="../media/image27.wmf"/><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29.wmf"/></Relationships>
</file>

<file path=ppt/slides/_rels/slide1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13.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14.bin"/><Relationship Id="rId10" Type="http://schemas.openxmlformats.org/officeDocument/2006/relationships/image" Target="../media/image36.emf"/><Relationship Id="rId4" Type="http://schemas.openxmlformats.org/officeDocument/2006/relationships/image" Target="../media/image34.wmf"/><Relationship Id="rId9"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40.png"/><Relationship Id="rId7" Type="http://schemas.openxmlformats.org/officeDocument/2006/relationships/image" Target="../media/image38.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37.wmf"/><Relationship Id="rId4" Type="http://schemas.openxmlformats.org/officeDocument/2006/relationships/oleObject" Target="../embeddings/oleObject17.bin"/><Relationship Id="rId9" Type="http://schemas.openxmlformats.org/officeDocument/2006/relationships/image" Target="../media/image3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41.png"/><Relationship Id="rId5" Type="http://schemas.openxmlformats.org/officeDocument/2006/relationships/image" Target="../media/image25.w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5.wmf"/><Relationship Id="rId4" Type="http://schemas.openxmlformats.org/officeDocument/2006/relationships/oleObject" Target="../embeddings/oleObject21.bin"/></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tags" Target="../tags/tag16.xml"/><Relationship Id="rId7" Type="http://schemas.openxmlformats.org/officeDocument/2006/relationships/slideLayout" Target="../slideLayouts/slideLayout1.xml"/><Relationship Id="rId12" Type="http://schemas.openxmlformats.org/officeDocument/2006/relationships/image" Target="../media/image4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6.png"/><Relationship Id="rId5" Type="http://schemas.openxmlformats.org/officeDocument/2006/relationships/tags" Target="../tags/tag18.xml"/><Relationship Id="rId10" Type="http://schemas.openxmlformats.org/officeDocument/2006/relationships/image" Target="../media/image45.png"/><Relationship Id="rId4" Type="http://schemas.openxmlformats.org/officeDocument/2006/relationships/tags" Target="../tags/tag17.xml"/><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27.bin"/><Relationship Id="rId18" Type="http://schemas.openxmlformats.org/officeDocument/2006/relationships/image" Target="../media/image58.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55.wmf"/><Relationship Id="rId17" Type="http://schemas.openxmlformats.org/officeDocument/2006/relationships/oleObject" Target="../embeddings/oleObject29.bin"/><Relationship Id="rId2" Type="http://schemas.openxmlformats.org/officeDocument/2006/relationships/slideLayout" Target="../slideLayouts/slideLayout1.xml"/><Relationship Id="rId16" Type="http://schemas.openxmlformats.org/officeDocument/2006/relationships/image" Target="../media/image57.wmf"/><Relationship Id="rId20" Type="http://schemas.openxmlformats.org/officeDocument/2006/relationships/image" Target="../media/image59.wmf"/><Relationship Id="rId1" Type="http://schemas.openxmlformats.org/officeDocument/2006/relationships/vmlDrawing" Target="../drawings/vmlDrawing8.vml"/><Relationship Id="rId6" Type="http://schemas.openxmlformats.org/officeDocument/2006/relationships/image" Target="../media/image52.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54.wmf"/><Relationship Id="rId19" Type="http://schemas.openxmlformats.org/officeDocument/2006/relationships/oleObject" Target="../embeddings/oleObject30.bin"/><Relationship Id="rId4" Type="http://schemas.openxmlformats.org/officeDocument/2006/relationships/image" Target="../media/image51.wmf"/><Relationship Id="rId9" Type="http://schemas.openxmlformats.org/officeDocument/2006/relationships/oleObject" Target="../embeddings/oleObject25.bin"/><Relationship Id="rId14" Type="http://schemas.openxmlformats.org/officeDocument/2006/relationships/image" Target="../media/image56.w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73.png"/><Relationship Id="rId18" Type="http://schemas.openxmlformats.org/officeDocument/2006/relationships/oleObject" Target="../embeddings/oleObject38.bin"/><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69.emf"/><Relationship Id="rId17" Type="http://schemas.openxmlformats.org/officeDocument/2006/relationships/image" Target="../media/image71.wmf"/><Relationship Id="rId2" Type="http://schemas.openxmlformats.org/officeDocument/2006/relationships/slideLayout" Target="../slideLayouts/slideLayout1.xml"/><Relationship Id="rId16" Type="http://schemas.openxmlformats.org/officeDocument/2006/relationships/oleObject" Target="../embeddings/oleObject37.bin"/><Relationship Id="rId1" Type="http://schemas.openxmlformats.org/officeDocument/2006/relationships/vmlDrawing" Target="../drawings/vmlDrawing9.vml"/><Relationship Id="rId6" Type="http://schemas.openxmlformats.org/officeDocument/2006/relationships/image" Target="../media/image66.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image" Target="../media/image70.wmf"/><Relationship Id="rId10" Type="http://schemas.openxmlformats.org/officeDocument/2006/relationships/image" Target="../media/image68.wmf"/><Relationship Id="rId19" Type="http://schemas.openxmlformats.org/officeDocument/2006/relationships/image" Target="../media/image72.wmf"/><Relationship Id="rId4" Type="http://schemas.openxmlformats.org/officeDocument/2006/relationships/image" Target="../media/image65.wmf"/><Relationship Id="rId9" Type="http://schemas.openxmlformats.org/officeDocument/2006/relationships/oleObject" Target="../embeddings/oleObject34.bin"/><Relationship Id="rId14" Type="http://schemas.openxmlformats.org/officeDocument/2006/relationships/oleObject" Target="../embeddings/oleObject3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80.png"/><Relationship Id="rId3" Type="http://schemas.openxmlformats.org/officeDocument/2006/relationships/tags" Target="../tags/tag22.xml"/><Relationship Id="rId7" Type="http://schemas.openxmlformats.org/officeDocument/2006/relationships/slideLayout" Target="../slideLayouts/slideLayout1.xml"/><Relationship Id="rId12" Type="http://schemas.openxmlformats.org/officeDocument/2006/relationships/image" Target="../media/image79.png"/><Relationship Id="rId2" Type="http://schemas.openxmlformats.org/officeDocument/2006/relationships/tags" Target="../tags/tag21.xml"/><Relationship Id="rId1" Type="http://schemas.openxmlformats.org/officeDocument/2006/relationships/vmlDrawing" Target="../drawings/vmlDrawing10.vml"/><Relationship Id="rId6" Type="http://schemas.openxmlformats.org/officeDocument/2006/relationships/tags" Target="../tags/tag25.xml"/><Relationship Id="rId11" Type="http://schemas.openxmlformats.org/officeDocument/2006/relationships/image" Target="../media/image78.png"/><Relationship Id="rId5" Type="http://schemas.openxmlformats.org/officeDocument/2006/relationships/tags" Target="../tags/tag24.xml"/><Relationship Id="rId10" Type="http://schemas.openxmlformats.org/officeDocument/2006/relationships/image" Target="../media/image77.png"/><Relationship Id="rId4" Type="http://schemas.openxmlformats.org/officeDocument/2006/relationships/tags" Target="../tags/tag23.xml"/><Relationship Id="rId9" Type="http://schemas.openxmlformats.org/officeDocument/2006/relationships/image" Target="../media/image76.wmf"/><Relationship Id="rId1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27.xml"/><Relationship Id="rId7" Type="http://schemas.openxmlformats.org/officeDocument/2006/relationships/image" Target="../media/image83.wmf"/><Relationship Id="rId2" Type="http://schemas.openxmlformats.org/officeDocument/2006/relationships/tags" Target="../tags/tag26.xml"/><Relationship Id="rId1" Type="http://schemas.openxmlformats.org/officeDocument/2006/relationships/vmlDrawing" Target="../drawings/vmlDrawing11.vml"/><Relationship Id="rId6" Type="http://schemas.openxmlformats.org/officeDocument/2006/relationships/oleObject" Target="../embeddings/oleObject40.bin"/><Relationship Id="rId5" Type="http://schemas.openxmlformats.org/officeDocument/2006/relationships/slideLayout" Target="../slideLayouts/slideLayout1.xml"/><Relationship Id="rId10" Type="http://schemas.openxmlformats.org/officeDocument/2006/relationships/image" Target="../media/image86.png"/><Relationship Id="rId4" Type="http://schemas.openxmlformats.org/officeDocument/2006/relationships/tags" Target="../tags/tag28.xml"/><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32.xml"/><Relationship Id="rId7" Type="http://schemas.openxmlformats.org/officeDocument/2006/relationships/image" Target="../media/image91.wmf"/><Relationship Id="rId2" Type="http://schemas.openxmlformats.org/officeDocument/2006/relationships/tags" Target="../tags/tag31.xml"/><Relationship Id="rId1" Type="http://schemas.openxmlformats.org/officeDocument/2006/relationships/vmlDrawing" Target="../drawings/vmlDrawing12.vml"/><Relationship Id="rId6" Type="http://schemas.openxmlformats.org/officeDocument/2006/relationships/oleObject" Target="../embeddings/oleObject41.bin"/><Relationship Id="rId5" Type="http://schemas.openxmlformats.org/officeDocument/2006/relationships/slideLayout" Target="../slideLayouts/slideLayout1.xml"/><Relationship Id="rId10" Type="http://schemas.openxmlformats.org/officeDocument/2006/relationships/image" Target="../media/image94.png"/><Relationship Id="rId4" Type="http://schemas.openxmlformats.org/officeDocument/2006/relationships/tags" Target="../tags/tag33.xml"/><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42.bin"/><Relationship Id="rId7"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96.wmf"/><Relationship Id="rId5" Type="http://schemas.openxmlformats.org/officeDocument/2006/relationships/oleObject" Target="../embeddings/oleObject43.bin"/><Relationship Id="rId10" Type="http://schemas.openxmlformats.org/officeDocument/2006/relationships/image" Target="../media/image97.wmf"/><Relationship Id="rId4" Type="http://schemas.openxmlformats.org/officeDocument/2006/relationships/image" Target="../media/image95.wmf"/><Relationship Id="rId9" Type="http://schemas.openxmlformats.org/officeDocument/2006/relationships/oleObject" Target="../embeddings/oleObject45.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oleObject" Target="../embeddings/oleObject46.bin"/><Relationship Id="rId7" Type="http://schemas.openxmlformats.org/officeDocument/2006/relationships/image" Target="../media/image96.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7.bin"/><Relationship Id="rId11" Type="http://schemas.openxmlformats.org/officeDocument/2006/relationships/image" Target="../media/image100.wmf"/><Relationship Id="rId5" Type="http://schemas.openxmlformats.org/officeDocument/2006/relationships/image" Target="../media/image101.png"/><Relationship Id="rId10" Type="http://schemas.openxmlformats.org/officeDocument/2006/relationships/oleObject" Target="../embeddings/oleObject49.bin"/><Relationship Id="rId4" Type="http://schemas.openxmlformats.org/officeDocument/2006/relationships/image" Target="../media/image99.wmf"/><Relationship Id="rId9" Type="http://schemas.openxmlformats.org/officeDocument/2006/relationships/image" Target="../media/image9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103.wmf"/><Relationship Id="rId3" Type="http://schemas.openxmlformats.org/officeDocument/2006/relationships/oleObject" Target="../embeddings/oleObject50.bin"/><Relationship Id="rId7" Type="http://schemas.openxmlformats.org/officeDocument/2006/relationships/image" Target="../media/image96.wmf"/><Relationship Id="rId12" Type="http://schemas.openxmlformats.org/officeDocument/2006/relationships/oleObject" Target="../embeddings/oleObject54.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51.bin"/><Relationship Id="rId11" Type="http://schemas.openxmlformats.org/officeDocument/2006/relationships/image" Target="../media/image100.wmf"/><Relationship Id="rId5" Type="http://schemas.openxmlformats.org/officeDocument/2006/relationships/image" Target="../media/image104.png"/><Relationship Id="rId10" Type="http://schemas.openxmlformats.org/officeDocument/2006/relationships/oleObject" Target="../embeddings/oleObject53.bin"/><Relationship Id="rId4" Type="http://schemas.openxmlformats.org/officeDocument/2006/relationships/image" Target="../media/image102.wmf"/><Relationship Id="rId9" Type="http://schemas.openxmlformats.org/officeDocument/2006/relationships/image" Target="../media/image97.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105.wmf"/><Relationship Id="rId3" Type="http://schemas.openxmlformats.org/officeDocument/2006/relationships/image" Target="../media/image106.png"/><Relationship Id="rId7" Type="http://schemas.openxmlformats.org/officeDocument/2006/relationships/image" Target="../media/image96.wmf"/><Relationship Id="rId12" Type="http://schemas.openxmlformats.org/officeDocument/2006/relationships/oleObject" Target="../embeddings/oleObject59.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56.bin"/><Relationship Id="rId11" Type="http://schemas.openxmlformats.org/officeDocument/2006/relationships/image" Target="../media/image103.wmf"/><Relationship Id="rId5" Type="http://schemas.openxmlformats.org/officeDocument/2006/relationships/image" Target="../media/image97.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100.wmf"/></Relationships>
</file>

<file path=ppt/slides/_rels/slide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108.wmf"/><Relationship Id="rId4" Type="http://schemas.openxmlformats.org/officeDocument/2006/relationships/oleObject" Target="../embeddings/oleObject60.bin"/></Relationships>
</file>

<file path=ppt/slides/_rels/slide38.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66.bin"/><Relationship Id="rId18" Type="http://schemas.openxmlformats.org/officeDocument/2006/relationships/image" Target="../media/image117.wmf"/><Relationship Id="rId26" Type="http://schemas.openxmlformats.org/officeDocument/2006/relationships/image" Target="../media/image121.wmf"/><Relationship Id="rId3" Type="http://schemas.openxmlformats.org/officeDocument/2006/relationships/oleObject" Target="../embeddings/oleObject61.bin"/><Relationship Id="rId21" Type="http://schemas.openxmlformats.org/officeDocument/2006/relationships/oleObject" Target="../embeddings/oleObject70.bin"/><Relationship Id="rId7" Type="http://schemas.openxmlformats.org/officeDocument/2006/relationships/oleObject" Target="../embeddings/oleObject63.bin"/><Relationship Id="rId12" Type="http://schemas.openxmlformats.org/officeDocument/2006/relationships/image" Target="../media/image114.wmf"/><Relationship Id="rId17" Type="http://schemas.openxmlformats.org/officeDocument/2006/relationships/oleObject" Target="../embeddings/oleObject68.bin"/><Relationship Id="rId25" Type="http://schemas.openxmlformats.org/officeDocument/2006/relationships/oleObject" Target="../embeddings/oleObject72.bin"/><Relationship Id="rId2" Type="http://schemas.openxmlformats.org/officeDocument/2006/relationships/slideLayout" Target="../slideLayouts/slideLayout1.xml"/><Relationship Id="rId16" Type="http://schemas.openxmlformats.org/officeDocument/2006/relationships/image" Target="../media/image116.wmf"/><Relationship Id="rId20" Type="http://schemas.openxmlformats.org/officeDocument/2006/relationships/image" Target="../media/image118.wmf"/><Relationship Id="rId1" Type="http://schemas.openxmlformats.org/officeDocument/2006/relationships/vmlDrawing" Target="../drawings/vmlDrawing18.vml"/><Relationship Id="rId6" Type="http://schemas.openxmlformats.org/officeDocument/2006/relationships/image" Target="../media/image111.wmf"/><Relationship Id="rId11" Type="http://schemas.openxmlformats.org/officeDocument/2006/relationships/oleObject" Target="../embeddings/oleObject65.bin"/><Relationship Id="rId24" Type="http://schemas.openxmlformats.org/officeDocument/2006/relationships/image" Target="../media/image120.wmf"/><Relationship Id="rId5" Type="http://schemas.openxmlformats.org/officeDocument/2006/relationships/oleObject" Target="../embeddings/oleObject62.bin"/><Relationship Id="rId15" Type="http://schemas.openxmlformats.org/officeDocument/2006/relationships/oleObject" Target="../embeddings/oleObject67.bin"/><Relationship Id="rId23" Type="http://schemas.openxmlformats.org/officeDocument/2006/relationships/oleObject" Target="../embeddings/oleObject71.bin"/><Relationship Id="rId10" Type="http://schemas.openxmlformats.org/officeDocument/2006/relationships/image" Target="../media/image113.wmf"/><Relationship Id="rId19" Type="http://schemas.openxmlformats.org/officeDocument/2006/relationships/oleObject" Target="../embeddings/oleObject69.bin"/><Relationship Id="rId4" Type="http://schemas.openxmlformats.org/officeDocument/2006/relationships/image" Target="../media/image110.wmf"/><Relationship Id="rId9" Type="http://schemas.openxmlformats.org/officeDocument/2006/relationships/oleObject" Target="../embeddings/oleObject64.bin"/><Relationship Id="rId14" Type="http://schemas.openxmlformats.org/officeDocument/2006/relationships/image" Target="../media/image115.wmf"/><Relationship Id="rId22" Type="http://schemas.openxmlformats.org/officeDocument/2006/relationships/image" Target="../media/image119.wmf"/></Relationships>
</file>

<file path=ppt/slides/_rels/slide39.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22.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wmf"/><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3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0.png"/><Relationship Id="rId5" Type="http://schemas.openxmlformats.org/officeDocument/2006/relationships/image" Target="../media/image132.png"/><Relationship Id="rId4"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136.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8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35.png"/><Relationship Id="rId5" Type="http://schemas.openxmlformats.org/officeDocument/2006/relationships/tags" Target="../tags/tag41.xml"/><Relationship Id="rId15" Type="http://schemas.openxmlformats.org/officeDocument/2006/relationships/image" Target="../media/image138.png"/><Relationship Id="rId10" Type="http://schemas.openxmlformats.org/officeDocument/2006/relationships/image" Target="../media/image134.png"/><Relationship Id="rId4" Type="http://schemas.openxmlformats.org/officeDocument/2006/relationships/tags" Target="../tags/tag40.xml"/><Relationship Id="rId9" Type="http://schemas.openxmlformats.org/officeDocument/2006/relationships/slideLayout" Target="../slideLayouts/slideLayout1.xml"/><Relationship Id="rId14" Type="http://schemas.openxmlformats.org/officeDocument/2006/relationships/image" Target="../media/image137.png"/></Relationships>
</file>

<file path=ppt/slides/_rels/slide4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47.xml"/><Relationship Id="rId7" Type="http://schemas.openxmlformats.org/officeDocument/2006/relationships/image" Target="../media/image14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39.png"/><Relationship Id="rId5" Type="http://schemas.openxmlformats.org/officeDocument/2006/relationships/slideLayout" Target="../slideLayouts/slideLayout1.xml"/><Relationship Id="rId4" Type="http://schemas.openxmlformats.org/officeDocument/2006/relationships/tags" Target="../tags/tag48.xml"/><Relationship Id="rId9" Type="http://schemas.openxmlformats.org/officeDocument/2006/relationships/image" Target="../media/image142.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100.wmf"/><Relationship Id="rId3" Type="http://schemas.openxmlformats.org/officeDocument/2006/relationships/oleObject" Target="../embeddings/oleObject73.bin"/><Relationship Id="rId7" Type="http://schemas.openxmlformats.org/officeDocument/2006/relationships/image" Target="../media/image144.wmf"/><Relationship Id="rId12" Type="http://schemas.openxmlformats.org/officeDocument/2006/relationships/oleObject" Target="../embeddings/oleObject77.bin"/><Relationship Id="rId17" Type="http://schemas.openxmlformats.org/officeDocument/2006/relationships/image" Target="../media/image105.wmf"/><Relationship Id="rId2" Type="http://schemas.openxmlformats.org/officeDocument/2006/relationships/slideLayout" Target="../slideLayouts/slideLayout1.xml"/><Relationship Id="rId16" Type="http://schemas.openxmlformats.org/officeDocument/2006/relationships/oleObject" Target="../embeddings/oleObject79.bin"/><Relationship Id="rId1" Type="http://schemas.openxmlformats.org/officeDocument/2006/relationships/vmlDrawing" Target="../drawings/vmlDrawing19.vml"/><Relationship Id="rId6" Type="http://schemas.openxmlformats.org/officeDocument/2006/relationships/oleObject" Target="../embeddings/oleObject74.bin"/><Relationship Id="rId11" Type="http://schemas.openxmlformats.org/officeDocument/2006/relationships/image" Target="../media/image96.wmf"/><Relationship Id="rId5" Type="http://schemas.openxmlformats.org/officeDocument/2006/relationships/image" Target="../media/image106.png"/><Relationship Id="rId15" Type="http://schemas.openxmlformats.org/officeDocument/2006/relationships/image" Target="../media/image103.wmf"/><Relationship Id="rId10" Type="http://schemas.openxmlformats.org/officeDocument/2006/relationships/oleObject" Target="../embeddings/oleObject76.bin"/><Relationship Id="rId4" Type="http://schemas.openxmlformats.org/officeDocument/2006/relationships/image" Target="../media/image143.wmf"/><Relationship Id="rId9" Type="http://schemas.openxmlformats.org/officeDocument/2006/relationships/image" Target="../media/image97.wmf"/><Relationship Id="rId14" Type="http://schemas.openxmlformats.org/officeDocument/2006/relationships/oleObject" Target="../embeddings/oleObject78.bin"/></Relationships>
</file>

<file path=ppt/slides/_rels/slide47.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84.bin"/><Relationship Id="rId18" Type="http://schemas.openxmlformats.org/officeDocument/2006/relationships/image" Target="../media/image151.emf"/><Relationship Id="rId3" Type="http://schemas.openxmlformats.org/officeDocument/2006/relationships/image" Target="../media/image152.png"/><Relationship Id="rId7" Type="http://schemas.openxmlformats.org/officeDocument/2006/relationships/oleObject" Target="../embeddings/oleObject81.bin"/><Relationship Id="rId12" Type="http://schemas.openxmlformats.org/officeDocument/2006/relationships/image" Target="../media/image148.wmf"/><Relationship Id="rId17" Type="http://schemas.openxmlformats.org/officeDocument/2006/relationships/oleObject" Target="../embeddings/oleObject86.bin"/><Relationship Id="rId2" Type="http://schemas.openxmlformats.org/officeDocument/2006/relationships/slideLayout" Target="../slideLayouts/slideLayout1.xml"/><Relationship Id="rId16" Type="http://schemas.openxmlformats.org/officeDocument/2006/relationships/image" Target="../media/image150.wmf"/><Relationship Id="rId1" Type="http://schemas.openxmlformats.org/officeDocument/2006/relationships/vmlDrawing" Target="../drawings/vmlDrawing20.vml"/><Relationship Id="rId6" Type="http://schemas.openxmlformats.org/officeDocument/2006/relationships/image" Target="../media/image153.png"/><Relationship Id="rId11" Type="http://schemas.openxmlformats.org/officeDocument/2006/relationships/oleObject" Target="../embeddings/oleObject83.bin"/><Relationship Id="rId5" Type="http://schemas.openxmlformats.org/officeDocument/2006/relationships/image" Target="../media/image145.wmf"/><Relationship Id="rId15" Type="http://schemas.openxmlformats.org/officeDocument/2006/relationships/oleObject" Target="../embeddings/oleObject85.bin"/><Relationship Id="rId10" Type="http://schemas.openxmlformats.org/officeDocument/2006/relationships/image" Target="../media/image147.wmf"/><Relationship Id="rId4" Type="http://schemas.openxmlformats.org/officeDocument/2006/relationships/oleObject" Target="../embeddings/oleObject80.bin"/><Relationship Id="rId9" Type="http://schemas.openxmlformats.org/officeDocument/2006/relationships/oleObject" Target="../embeddings/oleObject82.bin"/><Relationship Id="rId14" Type="http://schemas.openxmlformats.org/officeDocument/2006/relationships/image" Target="../media/image149.wmf"/></Relationships>
</file>

<file path=ppt/slides/_rels/slide48.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158.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55.wmf"/><Relationship Id="rId11" Type="http://schemas.openxmlformats.org/officeDocument/2006/relationships/oleObject" Target="../embeddings/oleObject91.bin"/><Relationship Id="rId5" Type="http://schemas.openxmlformats.org/officeDocument/2006/relationships/oleObject" Target="../embeddings/oleObject88.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9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oleObject" Target="../embeddings/oleObject96.bin"/><Relationship Id="rId3" Type="http://schemas.openxmlformats.org/officeDocument/2006/relationships/image" Target="../media/image164.png"/><Relationship Id="rId7" Type="http://schemas.openxmlformats.org/officeDocument/2006/relationships/image" Target="../media/image160.wmf"/><Relationship Id="rId12" Type="http://schemas.openxmlformats.org/officeDocument/2006/relationships/image" Target="../media/image162.wm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93.bin"/><Relationship Id="rId11" Type="http://schemas.openxmlformats.org/officeDocument/2006/relationships/oleObject" Target="../embeddings/oleObject95.bin"/><Relationship Id="rId5" Type="http://schemas.openxmlformats.org/officeDocument/2006/relationships/image" Target="../media/image159.wmf"/><Relationship Id="rId10" Type="http://schemas.openxmlformats.org/officeDocument/2006/relationships/image" Target="../media/image165.png"/><Relationship Id="rId4" Type="http://schemas.openxmlformats.org/officeDocument/2006/relationships/oleObject" Target="../embeddings/oleObject92.bin"/><Relationship Id="rId9" Type="http://schemas.openxmlformats.org/officeDocument/2006/relationships/image" Target="../media/image161.wmf"/><Relationship Id="rId14" Type="http://schemas.openxmlformats.org/officeDocument/2006/relationships/image" Target="../media/image163.wmf"/></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tags" Target="../tags/tag3.xml"/><Relationship Id="rId7" Type="http://schemas.openxmlformats.org/officeDocument/2006/relationships/slideLayout" Target="../slideLayouts/slideLayout1.xml"/><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png"/><Relationship Id="rId5" Type="http://schemas.openxmlformats.org/officeDocument/2006/relationships/tags" Target="../tags/tag5.xml"/><Relationship Id="rId10" Type="http://schemas.openxmlformats.org/officeDocument/2006/relationships/image" Target="../media/image7.png"/><Relationship Id="rId4" Type="http://schemas.openxmlformats.org/officeDocument/2006/relationships/tags" Target="../tags/tag4.xml"/><Relationship Id="rId9" Type="http://schemas.openxmlformats.org/officeDocument/2006/relationships/image" Target="../media/image6.png"/><Relationship Id="rId1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wmf"/><Relationship Id="rId1" Type="http://schemas.openxmlformats.org/officeDocument/2006/relationships/slideLayout" Target="../slideLayouts/slideLayout1.xml"/><Relationship Id="rId4" Type="http://schemas.openxmlformats.org/officeDocument/2006/relationships/image" Target="../media/image168.wmf"/></Relationships>
</file>

<file path=ppt/slides/_rels/slide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51.xml"/><Relationship Id="rId7" Type="http://schemas.openxmlformats.org/officeDocument/2006/relationships/image" Target="../media/image17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70.png"/><Relationship Id="rId5" Type="http://schemas.openxmlformats.org/officeDocument/2006/relationships/slideLayout" Target="../slideLayouts/slideLayout1.xml"/><Relationship Id="rId4" Type="http://schemas.openxmlformats.org/officeDocument/2006/relationships/tags" Target="../tags/tag52.xml"/><Relationship Id="rId9" Type="http://schemas.openxmlformats.org/officeDocument/2006/relationships/image" Target="../media/image173.png"/></Relationships>
</file>

<file path=ppt/slides/_rels/slide53.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78.png"/><Relationship Id="rId3" Type="http://schemas.openxmlformats.org/officeDocument/2006/relationships/tags" Target="../tags/tag54.xml"/><Relationship Id="rId7" Type="http://schemas.openxmlformats.org/officeDocument/2006/relationships/image" Target="../media/image174.wmf"/><Relationship Id="rId12" Type="http://schemas.openxmlformats.org/officeDocument/2006/relationships/image" Target="../media/image177.png"/><Relationship Id="rId2" Type="http://schemas.openxmlformats.org/officeDocument/2006/relationships/tags" Target="../tags/tag53.xml"/><Relationship Id="rId1" Type="http://schemas.openxmlformats.org/officeDocument/2006/relationships/vmlDrawing" Target="../drawings/vmlDrawing23.vml"/><Relationship Id="rId6" Type="http://schemas.openxmlformats.org/officeDocument/2006/relationships/oleObject" Target="../embeddings/oleObject97.bin"/><Relationship Id="rId11" Type="http://schemas.openxmlformats.org/officeDocument/2006/relationships/oleObject" Target="../embeddings/oleObject99.bin"/><Relationship Id="rId5" Type="http://schemas.openxmlformats.org/officeDocument/2006/relationships/slideLayout" Target="../slideLayouts/slideLayout1.xml"/><Relationship Id="rId10" Type="http://schemas.openxmlformats.org/officeDocument/2006/relationships/image" Target="../media/image175.emf"/><Relationship Id="rId4" Type="http://schemas.openxmlformats.org/officeDocument/2006/relationships/tags" Target="../tags/tag55.xml"/><Relationship Id="rId9" Type="http://schemas.openxmlformats.org/officeDocument/2006/relationships/oleObject" Target="../embeddings/oleObject98.bin"/><Relationship Id="rId14" Type="http://schemas.openxmlformats.org/officeDocument/2006/relationships/image" Target="../media/image179.png"/></Relationships>
</file>

<file path=ppt/slides/_rels/slide5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58.xml"/><Relationship Id="rId7"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182.png"/><Relationship Id="rId5" Type="http://schemas.openxmlformats.org/officeDocument/2006/relationships/tags" Target="../tags/tag60.xml"/><Relationship Id="rId10" Type="http://schemas.openxmlformats.org/officeDocument/2006/relationships/image" Target="../media/image10.png"/><Relationship Id="rId4" Type="http://schemas.openxmlformats.org/officeDocument/2006/relationships/tags" Target="../tags/tag59.xml"/><Relationship Id="rId9" Type="http://schemas.openxmlformats.org/officeDocument/2006/relationships/image" Target="../media/image1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oleObject" Target="../embeddings/oleObject100.bin"/><Relationship Id="rId7" Type="http://schemas.openxmlformats.org/officeDocument/2006/relationships/image" Target="../media/image186.png"/><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84.wmf"/><Relationship Id="rId5" Type="http://schemas.openxmlformats.org/officeDocument/2006/relationships/oleObject" Target="../embeddings/oleObject101.bin"/><Relationship Id="rId4" Type="http://schemas.openxmlformats.org/officeDocument/2006/relationships/image" Target="../media/image183.wmf"/><Relationship Id="rId9" Type="http://schemas.openxmlformats.org/officeDocument/2006/relationships/image" Target="../media/image185.wmf"/></Relationships>
</file>

<file path=ppt/slides/_rels/slide57.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image" Target="../media/image191.wmf"/><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oleObject" Target="../embeddings/oleObject107.bin"/><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188.wmf"/><Relationship Id="rId11" Type="http://schemas.openxmlformats.org/officeDocument/2006/relationships/image" Target="../media/image190.wmf"/><Relationship Id="rId5" Type="http://schemas.openxmlformats.org/officeDocument/2006/relationships/oleObject" Target="../embeddings/oleObject104.bin"/><Relationship Id="rId15" Type="http://schemas.openxmlformats.org/officeDocument/2006/relationships/image" Target="../media/image192.wmf"/><Relationship Id="rId10" Type="http://schemas.openxmlformats.org/officeDocument/2006/relationships/oleObject" Target="../embeddings/oleObject106.bin"/><Relationship Id="rId4" Type="http://schemas.openxmlformats.org/officeDocument/2006/relationships/image" Target="../media/image187.emf"/><Relationship Id="rId9" Type="http://schemas.openxmlformats.org/officeDocument/2006/relationships/image" Target="../media/image193.png"/><Relationship Id="rId14" Type="http://schemas.openxmlformats.org/officeDocument/2006/relationships/oleObject" Target="../embeddings/oleObject108.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96.png"/><Relationship Id="rId7" Type="http://schemas.openxmlformats.org/officeDocument/2006/relationships/oleObject" Target="../embeddings/oleObject110.bin"/><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194.wmf"/><Relationship Id="rId5" Type="http://schemas.openxmlformats.org/officeDocument/2006/relationships/oleObject" Target="../embeddings/oleObject109.bin"/><Relationship Id="rId4" Type="http://schemas.openxmlformats.org/officeDocument/2006/relationships/image" Target="../media/image19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64.xml"/><Relationship Id="rId7" Type="http://schemas.openxmlformats.org/officeDocument/2006/relationships/image" Target="../media/image19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98.png"/><Relationship Id="rId5" Type="http://schemas.openxmlformats.org/officeDocument/2006/relationships/slideLayout" Target="../slideLayouts/slideLayout1.xml"/><Relationship Id="rId4" Type="http://schemas.openxmlformats.org/officeDocument/2006/relationships/tags" Target="../tags/tag65.xml"/><Relationship Id="rId9" Type="http://schemas.openxmlformats.org/officeDocument/2006/relationships/image" Target="../media/image201.png"/></Relationships>
</file>

<file path=ppt/slides/_rels/slide61.x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wm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vmlDrawing" Target="../drawings/vmlDrawing28.vml"/><Relationship Id="rId6" Type="http://schemas.openxmlformats.org/officeDocument/2006/relationships/image" Target="../media/image212.png"/><Relationship Id="rId5" Type="http://schemas.openxmlformats.org/officeDocument/2006/relationships/image" Target="../media/image211.wmf"/><Relationship Id="rId4" Type="http://schemas.openxmlformats.org/officeDocument/2006/relationships/oleObject" Target="../embeddings/oleObject112.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image" Target="../media/image217.emf"/><Relationship Id="rId5" Type="http://schemas.openxmlformats.org/officeDocument/2006/relationships/oleObject" Target="../embeddings/oleObject114.bin"/><Relationship Id="rId4" Type="http://schemas.openxmlformats.org/officeDocument/2006/relationships/image" Target="../media/image216.emf"/><Relationship Id="rId9" Type="http://schemas.openxmlformats.org/officeDocument/2006/relationships/image" Target="../media/image219.png"/></Relationships>
</file>

<file path=ppt/slides/_rels/slide7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image" Target="../media/image222.wmf"/><Relationship Id="rId11" Type="http://schemas.openxmlformats.org/officeDocument/2006/relationships/hyperlink" Target="https://baike.baidu.com/item/Nabla%20%E7%AE%97%E5%AD%90/20177377" TargetMode="External"/><Relationship Id="rId5" Type="http://schemas.openxmlformats.org/officeDocument/2006/relationships/oleObject" Target="../embeddings/oleObject117.bin"/><Relationship Id="rId10" Type="http://schemas.openxmlformats.org/officeDocument/2006/relationships/image" Target="../media/image224.emf"/><Relationship Id="rId4" Type="http://schemas.openxmlformats.org/officeDocument/2006/relationships/image" Target="../media/image221.wmf"/><Relationship Id="rId9" Type="http://schemas.openxmlformats.org/officeDocument/2006/relationships/oleObject" Target="../embeddings/oleObject119.bin"/></Relationships>
</file>

<file path=ppt/slides/_rels/slide7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5.emf"/><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120.bin"/><Relationship Id="rId5" Type="http://schemas.openxmlformats.org/officeDocument/2006/relationships/image" Target="../media/image228.png"/><Relationship Id="rId4" Type="http://schemas.openxmlformats.org/officeDocument/2006/relationships/image" Target="../media/image227.png"/></Relationships>
</file>

<file path=ppt/slides/_rels/slide7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1.xml"/><Relationship Id="rId1" Type="http://schemas.openxmlformats.org/officeDocument/2006/relationships/vmlDrawing" Target="../drawings/vmlDrawing32.vml"/><Relationship Id="rId4" Type="http://schemas.openxmlformats.org/officeDocument/2006/relationships/image" Target="../media/image230.wmf"/></Relationships>
</file>

<file path=ppt/slides/_rels/slide76.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1.wmf"/><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oleObject" Target="../embeddings/oleObject122.bin"/><Relationship Id="rId5" Type="http://schemas.openxmlformats.org/officeDocument/2006/relationships/image" Target="../media/image234.png"/><Relationship Id="rId4" Type="http://schemas.openxmlformats.org/officeDocument/2006/relationships/image" Target="../media/image233.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23.bin"/><Relationship Id="rId7" Type="http://schemas.openxmlformats.org/officeDocument/2006/relationships/image" Target="../media/image237.png"/><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image" Target="../media/image236.wmf"/><Relationship Id="rId5" Type="http://schemas.openxmlformats.org/officeDocument/2006/relationships/oleObject" Target="../embeddings/oleObject124.bin"/><Relationship Id="rId4" Type="http://schemas.openxmlformats.org/officeDocument/2006/relationships/image" Target="../media/image235.wmf"/></Relationships>
</file>

<file path=ppt/slides/_rels/slide7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oleObject" Target="../embeddings/oleObject125.bin"/><Relationship Id="rId7" Type="http://schemas.openxmlformats.org/officeDocument/2006/relationships/oleObject" Target="../embeddings/oleObject127.bin"/><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image" Target="../media/image240.wmf"/><Relationship Id="rId5" Type="http://schemas.openxmlformats.org/officeDocument/2006/relationships/oleObject" Target="../embeddings/oleObject126.bin"/><Relationship Id="rId4" Type="http://schemas.openxmlformats.org/officeDocument/2006/relationships/image" Target="../media/image239.wmf"/></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4.bin"/><Relationship Id="rId3" Type="http://schemas.openxmlformats.org/officeDocument/2006/relationships/tags" Target="../tags/tag8.xml"/><Relationship Id="rId7" Type="http://schemas.openxmlformats.org/officeDocument/2006/relationships/oleObject" Target="../embeddings/oleObject1.bin"/><Relationship Id="rId12" Type="http://schemas.openxmlformats.org/officeDocument/2006/relationships/image" Target="../media/image15.emf"/><Relationship Id="rId17"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19.png"/><Relationship Id="rId1" Type="http://schemas.openxmlformats.org/officeDocument/2006/relationships/vmlDrawing" Target="../drawings/vmlDrawing1.vml"/><Relationship Id="rId6" Type="http://schemas.openxmlformats.org/officeDocument/2006/relationships/image" Target="../media/image17.png"/><Relationship Id="rId11" Type="http://schemas.openxmlformats.org/officeDocument/2006/relationships/oleObject" Target="../embeddings/oleObject3.bin"/><Relationship Id="rId5" Type="http://schemas.openxmlformats.org/officeDocument/2006/relationships/slideLayout" Target="../slideLayouts/slideLayout1.xml"/><Relationship Id="rId15" Type="http://schemas.openxmlformats.org/officeDocument/2006/relationships/image" Target="../media/image18.png"/><Relationship Id="rId10" Type="http://schemas.openxmlformats.org/officeDocument/2006/relationships/image" Target="../media/image14.emf"/><Relationship Id="rId4" Type="http://schemas.openxmlformats.org/officeDocument/2006/relationships/tags" Target="../tags/tag9.xml"/><Relationship Id="rId9" Type="http://schemas.openxmlformats.org/officeDocument/2006/relationships/oleObject" Target="../embeddings/oleObject2.bin"/><Relationship Id="rId14" Type="http://schemas.openxmlformats.org/officeDocument/2006/relationships/image" Target="../media/image16.emf"/></Relationships>
</file>

<file path=ppt/slides/_rels/slide80.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133.bin"/><Relationship Id="rId3" Type="http://schemas.openxmlformats.org/officeDocument/2006/relationships/oleObject" Target="../embeddings/oleObject128.bin"/><Relationship Id="rId7" Type="http://schemas.openxmlformats.org/officeDocument/2006/relationships/oleObject" Target="../embeddings/oleObject130.bin"/><Relationship Id="rId12" Type="http://schemas.openxmlformats.org/officeDocument/2006/relationships/image" Target="../media/image246.wmf"/><Relationship Id="rId2" Type="http://schemas.openxmlformats.org/officeDocument/2006/relationships/slideLayout" Target="../slideLayouts/slideLayout1.xml"/><Relationship Id="rId16" Type="http://schemas.openxmlformats.org/officeDocument/2006/relationships/image" Target="../media/image248.wmf"/><Relationship Id="rId1" Type="http://schemas.openxmlformats.org/officeDocument/2006/relationships/vmlDrawing" Target="../drawings/vmlDrawing36.vml"/><Relationship Id="rId6" Type="http://schemas.openxmlformats.org/officeDocument/2006/relationships/image" Target="../media/image243.wmf"/><Relationship Id="rId11" Type="http://schemas.openxmlformats.org/officeDocument/2006/relationships/oleObject" Target="../embeddings/oleObject132.bin"/><Relationship Id="rId5" Type="http://schemas.openxmlformats.org/officeDocument/2006/relationships/oleObject" Target="../embeddings/oleObject129.bin"/><Relationship Id="rId15" Type="http://schemas.openxmlformats.org/officeDocument/2006/relationships/oleObject" Target="../embeddings/oleObject134.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131.bin"/><Relationship Id="rId14" Type="http://schemas.openxmlformats.org/officeDocument/2006/relationships/image" Target="../media/image247.wmf"/></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image" Target="../media/image251.png"/><Relationship Id="rId5" Type="http://schemas.openxmlformats.org/officeDocument/2006/relationships/image" Target="../media/image249.wmf"/><Relationship Id="rId4" Type="http://schemas.openxmlformats.org/officeDocument/2006/relationships/oleObject" Target="../embeddings/oleObject135.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image" Target="../media/image254.emf"/><Relationship Id="rId5" Type="http://schemas.openxmlformats.org/officeDocument/2006/relationships/oleObject" Target="../embeddings/oleObject137.bin"/><Relationship Id="rId4" Type="http://schemas.openxmlformats.org/officeDocument/2006/relationships/image" Target="../media/image253.wmf"/></Relationships>
</file>

<file path=ppt/slides/_rels/slide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vmlDrawing" Target="../drawings/vmlDrawing39.vml"/><Relationship Id="rId5" Type="http://schemas.openxmlformats.org/officeDocument/2006/relationships/image" Target="../media/image255.wmf"/><Relationship Id="rId4" Type="http://schemas.openxmlformats.org/officeDocument/2006/relationships/oleObject" Target="../embeddings/oleObject138.bin"/></Relationships>
</file>

<file path=ppt/slides/_rels/slide8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vmlDrawing" Target="../drawings/vmlDrawing40.vml"/><Relationship Id="rId5" Type="http://schemas.openxmlformats.org/officeDocument/2006/relationships/image" Target="../media/image257.emf"/><Relationship Id="rId4" Type="http://schemas.openxmlformats.org/officeDocument/2006/relationships/oleObject" Target="../embeddings/oleObject139.bin"/></Relationships>
</file>

<file path=ppt/slides/_rels/slide85.xml.rels><?xml version="1.0" encoding="UTF-8" standalone="yes"?>
<Relationships xmlns="http://schemas.openxmlformats.org/package/2006/relationships"><Relationship Id="rId8" Type="http://schemas.openxmlformats.org/officeDocument/2006/relationships/image" Target="../media/image261.wmf"/><Relationship Id="rId13" Type="http://schemas.openxmlformats.org/officeDocument/2006/relationships/image" Target="../media/image263.emf"/><Relationship Id="rId18" Type="http://schemas.openxmlformats.org/officeDocument/2006/relationships/oleObject" Target="../embeddings/oleObject147.bin"/><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oleObject" Target="../embeddings/oleObject144.bin"/><Relationship Id="rId17" Type="http://schemas.openxmlformats.org/officeDocument/2006/relationships/image" Target="../media/image265.emf"/><Relationship Id="rId2" Type="http://schemas.openxmlformats.org/officeDocument/2006/relationships/slideLayout" Target="../slideLayouts/slideLayout1.xml"/><Relationship Id="rId16" Type="http://schemas.openxmlformats.org/officeDocument/2006/relationships/oleObject" Target="../embeddings/oleObject146.bin"/><Relationship Id="rId1" Type="http://schemas.openxmlformats.org/officeDocument/2006/relationships/vmlDrawing" Target="../drawings/vmlDrawing41.vml"/><Relationship Id="rId6" Type="http://schemas.openxmlformats.org/officeDocument/2006/relationships/image" Target="../media/image260.wmf"/><Relationship Id="rId11" Type="http://schemas.openxmlformats.org/officeDocument/2006/relationships/image" Target="../media/image262.emf"/><Relationship Id="rId5" Type="http://schemas.openxmlformats.org/officeDocument/2006/relationships/oleObject" Target="../embeddings/oleObject141.bin"/><Relationship Id="rId15" Type="http://schemas.openxmlformats.org/officeDocument/2006/relationships/image" Target="../media/image264.wmf"/><Relationship Id="rId10" Type="http://schemas.openxmlformats.org/officeDocument/2006/relationships/oleObject" Target="../embeddings/oleObject143.bin"/><Relationship Id="rId19" Type="http://schemas.openxmlformats.org/officeDocument/2006/relationships/image" Target="../media/image266.emf"/><Relationship Id="rId4" Type="http://schemas.openxmlformats.org/officeDocument/2006/relationships/image" Target="../media/image259.wmf"/><Relationship Id="rId9" Type="http://schemas.openxmlformats.org/officeDocument/2006/relationships/image" Target="../media/image267.png"/><Relationship Id="rId14" Type="http://schemas.openxmlformats.org/officeDocument/2006/relationships/oleObject" Target="../embeddings/oleObject145.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272.emf"/><Relationship Id="rId18" Type="http://schemas.openxmlformats.org/officeDocument/2006/relationships/oleObject" Target="../embeddings/oleObject155.bin"/><Relationship Id="rId26" Type="http://schemas.openxmlformats.org/officeDocument/2006/relationships/image" Target="../media/image280.png"/><Relationship Id="rId3" Type="http://schemas.openxmlformats.org/officeDocument/2006/relationships/image" Target="../media/image279.png"/><Relationship Id="rId21" Type="http://schemas.openxmlformats.org/officeDocument/2006/relationships/image" Target="../media/image276.wmf"/><Relationship Id="rId7" Type="http://schemas.openxmlformats.org/officeDocument/2006/relationships/image" Target="../media/image269.wmf"/><Relationship Id="rId12" Type="http://schemas.openxmlformats.org/officeDocument/2006/relationships/oleObject" Target="../embeddings/oleObject152.bin"/><Relationship Id="rId17" Type="http://schemas.openxmlformats.org/officeDocument/2006/relationships/image" Target="../media/image274.wmf"/><Relationship Id="rId25" Type="http://schemas.openxmlformats.org/officeDocument/2006/relationships/image" Target="../media/image278.emf"/><Relationship Id="rId2" Type="http://schemas.openxmlformats.org/officeDocument/2006/relationships/slideLayout" Target="../slideLayouts/slideLayout1.xml"/><Relationship Id="rId16" Type="http://schemas.openxmlformats.org/officeDocument/2006/relationships/oleObject" Target="../embeddings/oleObject154.bin"/><Relationship Id="rId20" Type="http://schemas.openxmlformats.org/officeDocument/2006/relationships/oleObject" Target="../embeddings/oleObject156.bin"/><Relationship Id="rId1" Type="http://schemas.openxmlformats.org/officeDocument/2006/relationships/vmlDrawing" Target="../drawings/vmlDrawing42.vml"/><Relationship Id="rId6" Type="http://schemas.openxmlformats.org/officeDocument/2006/relationships/oleObject" Target="../embeddings/oleObject149.bin"/><Relationship Id="rId11" Type="http://schemas.openxmlformats.org/officeDocument/2006/relationships/image" Target="../media/image271.wmf"/><Relationship Id="rId24" Type="http://schemas.openxmlformats.org/officeDocument/2006/relationships/oleObject" Target="../embeddings/oleObject158.bin"/><Relationship Id="rId5" Type="http://schemas.openxmlformats.org/officeDocument/2006/relationships/image" Target="../media/image268.wmf"/><Relationship Id="rId15" Type="http://schemas.openxmlformats.org/officeDocument/2006/relationships/image" Target="../media/image273.wmf"/><Relationship Id="rId23" Type="http://schemas.openxmlformats.org/officeDocument/2006/relationships/image" Target="../media/image277.wmf"/><Relationship Id="rId28" Type="http://schemas.openxmlformats.org/officeDocument/2006/relationships/image" Target="../media/image282.png"/><Relationship Id="rId10" Type="http://schemas.openxmlformats.org/officeDocument/2006/relationships/oleObject" Target="../embeddings/oleObject151.bin"/><Relationship Id="rId19" Type="http://schemas.openxmlformats.org/officeDocument/2006/relationships/image" Target="../media/image275.wmf"/><Relationship Id="rId4" Type="http://schemas.openxmlformats.org/officeDocument/2006/relationships/oleObject" Target="../embeddings/oleObject148.bin"/><Relationship Id="rId9" Type="http://schemas.openxmlformats.org/officeDocument/2006/relationships/image" Target="../media/image270.wmf"/><Relationship Id="rId14" Type="http://schemas.openxmlformats.org/officeDocument/2006/relationships/oleObject" Target="../embeddings/oleObject153.bin"/><Relationship Id="rId22" Type="http://schemas.openxmlformats.org/officeDocument/2006/relationships/oleObject" Target="../embeddings/oleObject157.bin"/><Relationship Id="rId27" Type="http://schemas.openxmlformats.org/officeDocument/2006/relationships/image" Target="../media/image281.png"/></Relationships>
</file>

<file path=ppt/slides/_rels/slide87.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image" Target="../media/image286.wmf"/><Relationship Id="rId18" Type="http://schemas.openxmlformats.org/officeDocument/2006/relationships/oleObject" Target="../embeddings/oleObject164.bin"/><Relationship Id="rId3" Type="http://schemas.openxmlformats.org/officeDocument/2006/relationships/image" Target="../media/image290.png"/><Relationship Id="rId7" Type="http://schemas.openxmlformats.org/officeDocument/2006/relationships/image" Target="../media/image294.png"/><Relationship Id="rId12" Type="http://schemas.openxmlformats.org/officeDocument/2006/relationships/oleObject" Target="../embeddings/oleObject161.bin"/><Relationship Id="rId17" Type="http://schemas.openxmlformats.org/officeDocument/2006/relationships/image" Target="../media/image288.wmf"/><Relationship Id="rId2" Type="http://schemas.openxmlformats.org/officeDocument/2006/relationships/slideLayout" Target="../slideLayouts/slideLayout1.xml"/><Relationship Id="rId16" Type="http://schemas.openxmlformats.org/officeDocument/2006/relationships/oleObject" Target="../embeddings/oleObject163.bin"/><Relationship Id="rId1" Type="http://schemas.openxmlformats.org/officeDocument/2006/relationships/vmlDrawing" Target="../drawings/vmlDrawing43.vml"/><Relationship Id="rId6" Type="http://schemas.openxmlformats.org/officeDocument/2006/relationships/image" Target="../media/image293.png"/><Relationship Id="rId11" Type="http://schemas.openxmlformats.org/officeDocument/2006/relationships/image" Target="../media/image285.wmf"/><Relationship Id="rId5" Type="http://schemas.openxmlformats.org/officeDocument/2006/relationships/image" Target="../media/image292.png"/><Relationship Id="rId15" Type="http://schemas.openxmlformats.org/officeDocument/2006/relationships/image" Target="../media/image287.wmf"/><Relationship Id="rId10" Type="http://schemas.openxmlformats.org/officeDocument/2006/relationships/oleObject" Target="../embeddings/oleObject160.bin"/><Relationship Id="rId19" Type="http://schemas.openxmlformats.org/officeDocument/2006/relationships/image" Target="../media/image289.wmf"/><Relationship Id="rId4" Type="http://schemas.openxmlformats.org/officeDocument/2006/relationships/image" Target="../media/image291.png"/><Relationship Id="rId9" Type="http://schemas.openxmlformats.org/officeDocument/2006/relationships/image" Target="../media/image284.wmf"/><Relationship Id="rId14" Type="http://schemas.openxmlformats.org/officeDocument/2006/relationships/oleObject" Target="../embeddings/oleObject162.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image" Target="../media/image297.wmf"/><Relationship Id="rId18" Type="http://schemas.openxmlformats.org/officeDocument/2006/relationships/oleObject" Target="../embeddings/oleObject170.bin"/><Relationship Id="rId3" Type="http://schemas.openxmlformats.org/officeDocument/2006/relationships/image" Target="../media/image303.png"/><Relationship Id="rId21" Type="http://schemas.openxmlformats.org/officeDocument/2006/relationships/image" Target="../media/image301.wmf"/><Relationship Id="rId7" Type="http://schemas.openxmlformats.org/officeDocument/2006/relationships/image" Target="../media/image307.png"/><Relationship Id="rId12" Type="http://schemas.openxmlformats.org/officeDocument/2006/relationships/oleObject" Target="../embeddings/oleObject167.bin"/><Relationship Id="rId17" Type="http://schemas.openxmlformats.org/officeDocument/2006/relationships/image" Target="../media/image299.wmf"/><Relationship Id="rId2" Type="http://schemas.openxmlformats.org/officeDocument/2006/relationships/slideLayout" Target="../slideLayouts/slideLayout1.xml"/><Relationship Id="rId16" Type="http://schemas.openxmlformats.org/officeDocument/2006/relationships/oleObject" Target="../embeddings/oleObject169.bin"/><Relationship Id="rId20" Type="http://schemas.openxmlformats.org/officeDocument/2006/relationships/oleObject" Target="../embeddings/oleObject171.bin"/><Relationship Id="rId1" Type="http://schemas.openxmlformats.org/officeDocument/2006/relationships/vmlDrawing" Target="../drawings/vmlDrawing44.vml"/><Relationship Id="rId6" Type="http://schemas.openxmlformats.org/officeDocument/2006/relationships/image" Target="../media/image306.png"/><Relationship Id="rId11" Type="http://schemas.openxmlformats.org/officeDocument/2006/relationships/image" Target="../media/image296.wmf"/><Relationship Id="rId5" Type="http://schemas.openxmlformats.org/officeDocument/2006/relationships/image" Target="../media/image305.png"/><Relationship Id="rId15" Type="http://schemas.openxmlformats.org/officeDocument/2006/relationships/image" Target="../media/image298.wmf"/><Relationship Id="rId23" Type="http://schemas.openxmlformats.org/officeDocument/2006/relationships/image" Target="../media/image302.wmf"/><Relationship Id="rId10" Type="http://schemas.openxmlformats.org/officeDocument/2006/relationships/oleObject" Target="../embeddings/oleObject166.bin"/><Relationship Id="rId19" Type="http://schemas.openxmlformats.org/officeDocument/2006/relationships/image" Target="../media/image300.wmf"/><Relationship Id="rId4" Type="http://schemas.openxmlformats.org/officeDocument/2006/relationships/image" Target="../media/image304.png"/><Relationship Id="rId9" Type="http://schemas.openxmlformats.org/officeDocument/2006/relationships/image" Target="../media/image295.wmf"/><Relationship Id="rId14" Type="http://schemas.openxmlformats.org/officeDocument/2006/relationships/oleObject" Target="../embeddings/oleObject168.bin"/><Relationship Id="rId22" Type="http://schemas.openxmlformats.org/officeDocument/2006/relationships/oleObject" Target="../embeddings/oleObject172.bin"/></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1.xml"/><Relationship Id="rId1" Type="http://schemas.openxmlformats.org/officeDocument/2006/relationships/vmlDrawing" Target="../drawings/vmlDrawing45.vml"/><Relationship Id="rId4" Type="http://schemas.openxmlformats.org/officeDocument/2006/relationships/image" Target="../media/image310.wmf"/></Relationships>
</file>

<file path=ppt/slides/_rels/slide92.xml.rels><?xml version="1.0" encoding="UTF-8" standalone="yes"?>
<Relationships xmlns="http://schemas.openxmlformats.org/package/2006/relationships"><Relationship Id="rId8" Type="http://schemas.openxmlformats.org/officeDocument/2006/relationships/image" Target="../media/image313.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image" Target="../media/image312.wmf"/><Relationship Id="rId5" Type="http://schemas.openxmlformats.org/officeDocument/2006/relationships/oleObject" Target="../embeddings/oleObject175.bin"/><Relationship Id="rId4" Type="http://schemas.openxmlformats.org/officeDocument/2006/relationships/image" Target="../media/image311.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image" Target="../media/image315.wmf"/><Relationship Id="rId5" Type="http://schemas.openxmlformats.org/officeDocument/2006/relationships/oleObject" Target="../embeddings/oleObject178.bin"/><Relationship Id="rId4" Type="http://schemas.openxmlformats.org/officeDocument/2006/relationships/image" Target="../media/image3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7"/>
          <p:cNvPicPr>
            <a:picLocks noChangeAspect="1"/>
          </p:cNvPicPr>
          <p:nvPr/>
        </p:nvPicPr>
        <p:blipFill>
          <a:blip r:embed="rId2">
            <a:extLst>
              <a:ext uri="{28A0092B-C50C-407E-A947-70E740481C1C}">
                <a14:useLocalDpi xmlns:a14="http://schemas.microsoft.com/office/drawing/2010/main" val="0"/>
              </a:ext>
            </a:extLst>
          </a:blip>
          <a:srcRect r="1869" b="28764"/>
          <a:stretch>
            <a:fillRect/>
          </a:stretch>
        </p:blipFill>
        <p:spPr bwMode="auto">
          <a:xfrm>
            <a:off x="0" y="-4763"/>
            <a:ext cx="9144000" cy="49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任意多边形 5"/>
          <p:cNvSpPr/>
          <p:nvPr/>
        </p:nvSpPr>
        <p:spPr>
          <a:xfrm>
            <a:off x="0" y="2841625"/>
            <a:ext cx="9144000" cy="205263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任意多边形 6"/>
          <p:cNvSpPr/>
          <p:nvPr/>
        </p:nvSpPr>
        <p:spPr>
          <a:xfrm>
            <a:off x="0" y="3379788"/>
            <a:ext cx="9144000" cy="34782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8" name="文本框 7"/>
          <p:cNvSpPr txBox="1"/>
          <p:nvPr/>
        </p:nvSpPr>
        <p:spPr>
          <a:xfrm>
            <a:off x="541338" y="5997575"/>
            <a:ext cx="5974878" cy="830997"/>
          </a:xfrm>
          <a:prstGeom prst="rect">
            <a:avLst/>
          </a:prstGeom>
          <a:noFill/>
        </p:spPr>
        <p:txBody>
          <a:bodyPr wrap="square">
            <a:spAutoFit/>
          </a:bodyPr>
          <a:lstStyle/>
          <a:p>
            <a:pPr eaLnBrk="1" hangingPunct="1">
              <a:lnSpc>
                <a:spcPct val="150000"/>
              </a:lnSpc>
              <a:defRPr/>
            </a:pPr>
            <a:r>
              <a:rPr lang="en-US" altLang="zh-CN" b="1" dirty="0">
                <a:solidFill>
                  <a:srgbClr val="003B7D"/>
                </a:solidFill>
              </a:rPr>
              <a:t>Digital Image Processing</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54" name="标题 3"/>
          <p:cNvSpPr>
            <a:spLocks noGrp="1"/>
          </p:cNvSpPr>
          <p:nvPr>
            <p:ph type="title" idx="4294967295"/>
          </p:nvPr>
        </p:nvSpPr>
        <p:spPr bwMode="auto">
          <a:xfrm>
            <a:off x="503238" y="5272088"/>
            <a:ext cx="5580062" cy="584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3200" dirty="0">
                <a:solidFill>
                  <a:srgbClr val="003B7D"/>
                </a:solidFill>
              </a:rPr>
              <a:t>数字图像处理</a:t>
            </a:r>
          </a:p>
        </p:txBody>
      </p:sp>
      <p:pic>
        <p:nvPicPr>
          <p:cNvPr id="205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5203825"/>
            <a:ext cx="130968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70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对数变换</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对数变换</a:t>
            </a:r>
            <a:endParaRPr lang="en-US" altLang="zh-CN" dirty="0">
              <a:solidFill>
                <a:srgbClr val="FF0000"/>
              </a:solidFill>
            </a:endParaRPr>
          </a:p>
          <a:p>
            <a:r>
              <a:rPr lang="en-US" altLang="zh-CN" dirty="0">
                <a:solidFill>
                  <a:srgbClr val="FF0000"/>
                </a:solidFill>
              </a:rPr>
              <a:t> </a:t>
            </a:r>
          </a:p>
          <a:p>
            <a:r>
              <a:rPr lang="zh-CN" altLang="en-US" dirty="0"/>
              <a:t>使一</a:t>
            </a:r>
            <a:r>
              <a:rPr lang="zh-CN" altLang="en-US" dirty="0">
                <a:highlight>
                  <a:srgbClr val="FFFF00"/>
                </a:highlight>
              </a:rPr>
              <a:t>窄带</a:t>
            </a:r>
            <a:r>
              <a:rPr lang="zh-CN" altLang="en-US" dirty="0"/>
              <a:t>低灰度输入图像映射为一</a:t>
            </a:r>
            <a:r>
              <a:rPr lang="zh-CN" altLang="en-US" dirty="0">
                <a:highlight>
                  <a:srgbClr val="FFFF00"/>
                </a:highlight>
              </a:rPr>
              <a:t>宽带</a:t>
            </a:r>
            <a:r>
              <a:rPr lang="zh-CN" altLang="en-US" dirty="0"/>
              <a:t>输出值</a:t>
            </a:r>
            <a:r>
              <a:rPr lang="en-US" altLang="zh-CN" dirty="0"/>
              <a:t>.</a:t>
            </a:r>
          </a:p>
          <a:p>
            <a:r>
              <a:rPr lang="zh-CN" altLang="en-US" dirty="0"/>
              <a:t>可以用于扩展图像中的暗像素</a:t>
            </a:r>
            <a:r>
              <a:rPr lang="en-US" altLang="zh-CN" dirty="0"/>
              <a:t>.</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sp>
        <p:nvSpPr>
          <p:cNvPr id="5" name="Text Box 6"/>
          <p:cNvSpPr txBox="1">
            <a:spLocks noChangeArrowheads="1"/>
          </p:cNvSpPr>
          <p:nvPr/>
        </p:nvSpPr>
        <p:spPr bwMode="auto">
          <a:xfrm>
            <a:off x="2468140" y="6388093"/>
            <a:ext cx="4752528" cy="371513"/>
          </a:xfrm>
          <a:prstGeom prst="rect">
            <a:avLst/>
          </a:prstGeom>
          <a:noFill/>
          <a:ln>
            <a:noFill/>
          </a:ln>
          <a:effectLst/>
        </p:spPr>
        <p:txBody>
          <a:bodyPr wrap="square" lIns="90000" tIns="46800" rIns="90000" bIns="46800">
            <a:spAutoFit/>
          </a:bodyPr>
          <a:lstStyle/>
          <a:p>
            <a:r>
              <a:rPr kumimoji="1" lang="zh-CN" altLang="en-US" sz="1800" dirty="0">
                <a:latin typeface="微软雅黑" panose="020B0503020204020204" pitchFamily="34" charset="-122"/>
                <a:ea typeface="微软雅黑" panose="020B0503020204020204" pitchFamily="34" charset="-122"/>
              </a:rPr>
              <a:t>对数变换的图像（显示在一个</a:t>
            </a:r>
            <a:r>
              <a:rPr kumimoji="1" lang="en-US" altLang="zh-CN" sz="1800" dirty="0">
                <a:latin typeface="微软雅黑" panose="020B0503020204020204" pitchFamily="34" charset="-122"/>
                <a:ea typeface="微软雅黑" panose="020B0503020204020204" pitchFamily="34" charset="-122"/>
              </a:rPr>
              <a:t>8bit</a:t>
            </a:r>
            <a:r>
              <a:rPr kumimoji="1" lang="zh-CN" altLang="en-US" sz="1800" dirty="0">
                <a:latin typeface="微软雅黑" panose="020B0503020204020204" pitchFamily="34" charset="-122"/>
                <a:ea typeface="微软雅黑" panose="020B0503020204020204" pitchFamily="34" charset="-122"/>
              </a:rPr>
              <a:t>的系统中）</a:t>
            </a:r>
          </a:p>
        </p:txBody>
      </p:sp>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776" y="3716866"/>
            <a:ext cx="6383565" cy="256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27584" y="2118675"/>
            <a:ext cx="1650492" cy="252984"/>
          </a:xfrm>
          <a:prstGeom prst="rect">
            <a:avLst/>
          </a:prstGeom>
        </p:spPr>
      </p:pic>
      <p:pic>
        <p:nvPicPr>
          <p:cNvPr id="6" name="图片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9832" y="3308857"/>
            <a:ext cx="1773936" cy="272796"/>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724128" y="3308857"/>
            <a:ext cx="1499616" cy="252984"/>
          </a:xfrm>
          <a:prstGeom prst="rect">
            <a:avLst/>
          </a:prstGeom>
        </p:spPr>
      </p:pic>
    </p:spTree>
    <p:extLst>
      <p:ext uri="{BB962C8B-B14F-4D97-AF65-F5344CB8AC3E}">
        <p14:creationId xmlns:p14="http://schemas.microsoft.com/office/powerpoint/2010/main" val="2984779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幂次变换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𝑐</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m:rPr>
                            <m:sty m:val="p"/>
                          </m:rPr>
                          <a:rPr lang="en-US" altLang="zh-CN" i="1">
                            <a:latin typeface="Cambria Math" panose="02040503050406030204" pitchFamily="18" charset="0"/>
                          </a:rPr>
                          <m:t>γ</m:t>
                        </m:r>
                      </m:sup>
                    </m:sSup>
                  </m:oMath>
                </a14:m>
                <a:r>
                  <a:rPr lang="zh-CN" altLang="en-US" dirty="0"/>
                  <a:t>  </a:t>
                </a:r>
                <a:r>
                  <a:rPr lang="en-US" altLang="zh-CN" dirty="0"/>
                  <a:t>(</a:t>
                </a:r>
                <a:r>
                  <a:rPr lang="en-US" altLang="zh-CN" dirty="0" err="1"/>
                  <a:t>c,γ</a:t>
                </a:r>
                <a:r>
                  <a:rPr lang="en-US" altLang="zh-CN" dirty="0"/>
                  <a:t>&gt;0)</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幂次曲线中的   值决定了是把输入窄带暗值映射到宽带输出值还是把输入窄带亮值映射到宽带输出</a:t>
                </a:r>
                <a:r>
                  <a:rPr lang="en-US" altLang="zh-CN" dirty="0">
                    <a:latin typeface="微软雅黑" panose="020B0503020204020204" pitchFamily="34" charset="-122"/>
                    <a:ea typeface="微软雅黑" panose="020B0503020204020204" pitchFamily="34" charset="-122"/>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67" t="-811"/>
                </a:stretch>
              </a:blipFill>
            </p:spPr>
            <p:txBody>
              <a:bodyPr/>
              <a:lstStyle/>
              <a:p>
                <a:r>
                  <a:rPr lang="zh-CN" altLang="en-US">
                    <a:noFill/>
                  </a:rPr>
                  <a:t> </a:t>
                </a:r>
              </a:p>
            </p:txBody>
          </p:sp>
        </mc:Fallback>
      </mc:AlternateContent>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graphicFrame>
        <p:nvGraphicFramePr>
          <p:cNvPr id="7" name="Object 9"/>
          <p:cNvGraphicFramePr>
            <a:graphicFrameLocks noChangeAspect="1"/>
          </p:cNvGraphicFramePr>
          <p:nvPr>
            <p:extLst>
              <p:ext uri="{D42A27DB-BD31-4B8C-83A1-F6EECF244321}">
                <p14:modId xmlns:p14="http://schemas.microsoft.com/office/powerpoint/2010/main" val="4005315036"/>
              </p:ext>
            </p:extLst>
          </p:nvPr>
        </p:nvGraphicFramePr>
        <p:xfrm>
          <a:off x="2286752" y="2116088"/>
          <a:ext cx="233363" cy="304800"/>
        </p:xfrm>
        <a:graphic>
          <a:graphicData uri="http://schemas.openxmlformats.org/presentationml/2006/ole">
            <mc:AlternateContent xmlns:mc="http://schemas.openxmlformats.org/markup-compatibility/2006">
              <mc:Choice xmlns:v="urn:schemas-microsoft-com:vml" Requires="v">
                <p:oleObj spid="_x0000_s734637" r:id="rId4" imgW="126780" imgH="164814" progId="Equation.3">
                  <p:embed/>
                </p:oleObj>
              </mc:Choice>
              <mc:Fallback>
                <p:oleObj r:id="rId4" imgW="126780" imgH="16481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752" y="2116088"/>
                        <a:ext cx="2333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19"/>
          <p:cNvGrpSpPr>
            <a:grpSpLocks/>
          </p:cNvGrpSpPr>
          <p:nvPr/>
        </p:nvGrpSpPr>
        <p:grpSpPr bwMode="auto">
          <a:xfrm>
            <a:off x="29369" y="2799301"/>
            <a:ext cx="5087195" cy="3616602"/>
            <a:chOff x="0" y="1344"/>
            <a:chExt cx="3653" cy="2597"/>
          </a:xfrm>
        </p:grpSpPr>
        <p:pic>
          <p:nvPicPr>
            <p:cNvPr id="1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44"/>
              <a:ext cx="3653" cy="2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15"/>
            <p:cNvSpPr>
              <a:spLocks noChangeShapeType="1"/>
            </p:cNvSpPr>
            <p:nvPr/>
          </p:nvSpPr>
          <p:spPr bwMode="auto">
            <a:xfrm>
              <a:off x="657" y="2568"/>
              <a:ext cx="0" cy="1133"/>
            </a:xfrm>
            <a:prstGeom prst="line">
              <a:avLst/>
            </a:prstGeom>
            <a:noFill/>
            <a:ln w="28575">
              <a:solidFill>
                <a:srgbClr val="9900FF"/>
              </a:solidFill>
              <a:prstDash val="dash"/>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 name="Object 17"/>
            <p:cNvGraphicFramePr>
              <a:graphicFrameLocks noChangeAspect="1"/>
            </p:cNvGraphicFramePr>
            <p:nvPr/>
          </p:nvGraphicFramePr>
          <p:xfrm>
            <a:off x="567" y="3748"/>
            <a:ext cx="176" cy="136"/>
          </p:xfrm>
          <a:graphic>
            <a:graphicData uri="http://schemas.openxmlformats.org/presentationml/2006/ole">
              <mc:AlternateContent xmlns:mc="http://schemas.openxmlformats.org/markup-compatibility/2006">
                <mc:Choice xmlns:v="urn:schemas-microsoft-com:vml" Requires="v">
                  <p:oleObj spid="_x0000_s734638" name="Equation" r:id="rId7" imgW="279360" imgH="215640" progId="Equation.DSMT4">
                    <p:embed/>
                  </p:oleObj>
                </mc:Choice>
                <mc:Fallback>
                  <p:oleObj name="Equation" r:id="rId7" imgW="279360" imgH="215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 y="3748"/>
                          <a:ext cx="17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 name="Object 13"/>
          <p:cNvGraphicFramePr>
            <a:graphicFrameLocks noChangeAspect="1"/>
          </p:cNvGraphicFramePr>
          <p:nvPr>
            <p:extLst>
              <p:ext uri="{D42A27DB-BD31-4B8C-83A1-F6EECF244321}">
                <p14:modId xmlns:p14="http://schemas.microsoft.com/office/powerpoint/2010/main" val="1366893562"/>
              </p:ext>
            </p:extLst>
          </p:nvPr>
        </p:nvGraphicFramePr>
        <p:xfrm>
          <a:off x="4136477" y="3771336"/>
          <a:ext cx="4139231" cy="927810"/>
        </p:xfrm>
        <a:graphic>
          <a:graphicData uri="http://schemas.openxmlformats.org/presentationml/2006/ole">
            <mc:AlternateContent xmlns:mc="http://schemas.openxmlformats.org/markup-compatibility/2006">
              <mc:Choice xmlns:v="urn:schemas-microsoft-com:vml" Requires="v">
                <p:oleObj spid="_x0000_s734639" name="Equation" r:id="rId9" imgW="1917360" imgH="457200" progId="Equation.DSMT4">
                  <p:embed/>
                </p:oleObj>
              </mc:Choice>
              <mc:Fallback>
                <p:oleObj name="Equation" r:id="rId9" imgW="191736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6477" y="3771336"/>
                        <a:ext cx="4139231" cy="927810"/>
                      </a:xfrm>
                      <a:prstGeom prst="rect">
                        <a:avLst/>
                      </a:prstGeom>
                      <a:noFill/>
                      <a:ln w="38100" cmpd="dbl">
                        <a:solidFill>
                          <a:schemeClr val="tx1"/>
                        </a:solidFill>
                        <a:miter lim="800000"/>
                        <a:headEnd/>
                        <a:tailEnd/>
                      </a:ln>
                      <a:effectLst/>
                    </p:spPr>
                  </p:pic>
                </p:oleObj>
              </mc:Fallback>
            </mc:AlternateContent>
          </a:graphicData>
        </a:graphic>
      </p:graphicFrame>
      <p:graphicFrame>
        <p:nvGraphicFramePr>
          <p:cNvPr id="15" name="Object 22"/>
          <p:cNvGraphicFramePr>
            <a:graphicFrameLocks noChangeAspect="1"/>
          </p:cNvGraphicFramePr>
          <p:nvPr>
            <p:extLst>
              <p:ext uri="{D42A27DB-BD31-4B8C-83A1-F6EECF244321}">
                <p14:modId xmlns:p14="http://schemas.microsoft.com/office/powerpoint/2010/main" val="97183539"/>
              </p:ext>
            </p:extLst>
          </p:nvPr>
        </p:nvGraphicFramePr>
        <p:xfrm>
          <a:off x="4136477" y="4743017"/>
          <a:ext cx="4139231" cy="845576"/>
        </p:xfrm>
        <a:graphic>
          <a:graphicData uri="http://schemas.openxmlformats.org/presentationml/2006/ole">
            <mc:AlternateContent xmlns:mc="http://schemas.openxmlformats.org/markup-compatibility/2006">
              <mc:Choice xmlns:v="urn:schemas-microsoft-com:vml" Requires="v">
                <p:oleObj spid="_x0000_s734640" name="Equation" r:id="rId11" imgW="2323800" imgH="457200" progId="Equation.DSMT4">
                  <p:embed/>
                </p:oleObj>
              </mc:Choice>
              <mc:Fallback>
                <p:oleObj name="Equation" r:id="rId11" imgW="232380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6477" y="4743017"/>
                        <a:ext cx="4139231" cy="845576"/>
                      </a:xfrm>
                      <a:prstGeom prst="rect">
                        <a:avLst/>
                      </a:prstGeom>
                      <a:noFill/>
                      <a:ln w="38100" cmpd="dbl">
                        <a:solidFill>
                          <a:schemeClr val="tx1"/>
                        </a:solidFill>
                        <a:miter lim="800000"/>
                        <a:headEnd/>
                        <a:tailEnd/>
                      </a:ln>
                      <a:effectLst/>
                    </p:spPr>
                  </p:pic>
                </p:oleObj>
              </mc:Fallback>
            </mc:AlternateContent>
          </a:graphicData>
        </a:graphic>
      </p:graphicFrame>
      <p:graphicFrame>
        <p:nvGraphicFramePr>
          <p:cNvPr id="16" name="Object 25"/>
          <p:cNvGraphicFramePr>
            <a:graphicFrameLocks noChangeAspect="1"/>
          </p:cNvGraphicFramePr>
          <p:nvPr>
            <p:extLst>
              <p:ext uri="{D42A27DB-BD31-4B8C-83A1-F6EECF244321}">
                <p14:modId xmlns:p14="http://schemas.microsoft.com/office/powerpoint/2010/main" val="461049103"/>
              </p:ext>
            </p:extLst>
          </p:nvPr>
        </p:nvGraphicFramePr>
        <p:xfrm>
          <a:off x="4136476" y="5671181"/>
          <a:ext cx="4139231" cy="927810"/>
        </p:xfrm>
        <a:graphic>
          <a:graphicData uri="http://schemas.openxmlformats.org/presentationml/2006/ole">
            <mc:AlternateContent xmlns:mc="http://schemas.openxmlformats.org/markup-compatibility/2006">
              <mc:Choice xmlns:v="urn:schemas-microsoft-com:vml" Requires="v">
                <p:oleObj spid="_x0000_s734641" name="Equation" r:id="rId13" imgW="1917360" imgH="457200" progId="Equation.DSMT4">
                  <p:embed/>
                </p:oleObj>
              </mc:Choice>
              <mc:Fallback>
                <p:oleObj name="Equation" r:id="rId13" imgW="1917360" imgH="457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6476" y="5671181"/>
                        <a:ext cx="4139231" cy="927810"/>
                      </a:xfrm>
                      <a:prstGeom prst="rect">
                        <a:avLst/>
                      </a:prstGeom>
                      <a:noFill/>
                      <a:ln w="38100" cmpd="dbl">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57985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幂次变换</a:t>
            </a:r>
            <a:endParaRPr lang="zh-CN" altLang="en-US" dirty="0"/>
          </a:p>
        </p:txBody>
      </p:sp>
      <p:sp>
        <p:nvSpPr>
          <p:cNvPr id="3" name="内容占位符 2"/>
          <p:cNvSpPr>
            <a:spLocks noGrp="1"/>
          </p:cNvSpPr>
          <p:nvPr>
            <p:ph idx="1"/>
          </p:nvPr>
        </p:nvSpPr>
        <p:spPr/>
        <p:txBody>
          <a:bodyPr/>
          <a:lstStyle/>
          <a:p>
            <a:r>
              <a:rPr lang="zh-CN" altLang="en-US" dirty="0"/>
              <a:t>幂次变换的应用</a:t>
            </a:r>
            <a:endParaRPr lang="en-US" altLang="zh-CN" dirty="0"/>
          </a:p>
          <a:p>
            <a:r>
              <a:rPr lang="zh-CN" altLang="en-US" dirty="0">
                <a:solidFill>
                  <a:srgbClr val="FF0000"/>
                </a:solidFill>
              </a:rPr>
              <a:t>为什么要进行</a:t>
            </a:r>
            <a:r>
              <a:rPr lang="en-US" altLang="zh-CN" dirty="0">
                <a:solidFill>
                  <a:srgbClr val="FF0000"/>
                </a:solidFill>
              </a:rPr>
              <a:t>γ</a:t>
            </a:r>
            <a:r>
              <a:rPr lang="zh-CN" altLang="en-US" dirty="0">
                <a:solidFill>
                  <a:srgbClr val="FF0000"/>
                </a:solidFill>
              </a:rPr>
              <a:t>校正？</a:t>
            </a:r>
          </a:p>
          <a:p>
            <a:pPr lvl="1"/>
            <a:r>
              <a:rPr lang="zh-CN" altLang="en-US" dirty="0">
                <a:solidFill>
                  <a:srgbClr val="0A3B7E"/>
                </a:solidFill>
              </a:rPr>
              <a:t>几乎所有的</a:t>
            </a:r>
            <a:r>
              <a:rPr lang="en-US" altLang="zh-CN" dirty="0">
                <a:solidFill>
                  <a:srgbClr val="0A3B7E"/>
                </a:solidFill>
              </a:rPr>
              <a:t>CRT</a:t>
            </a:r>
            <a:r>
              <a:rPr lang="zh-CN" altLang="en-US" dirty="0">
                <a:solidFill>
                  <a:srgbClr val="0A3B7E"/>
                </a:solidFill>
              </a:rPr>
              <a:t>显示设备、摄像胶片、许多电子照相机的光电转换特性都是非线性的。</a:t>
            </a:r>
            <a:r>
              <a:rPr lang="zh-CN" altLang="en-US" dirty="0"/>
              <a:t>所以，如果不进行校正处理的话，将无法得到好的图像效果。</a:t>
            </a:r>
            <a:endParaRPr lang="en-US" altLang="zh-CN" dirty="0"/>
          </a:p>
          <a:p>
            <a:pPr lvl="1"/>
            <a:r>
              <a:rPr lang="zh-CN" altLang="en-US" dirty="0">
                <a:solidFill>
                  <a:srgbClr val="0A3B7E"/>
                </a:solidFill>
              </a:rPr>
              <a:t>光电传感器的输入输出特性</a:t>
            </a:r>
            <a:r>
              <a:rPr lang="zh-CN" altLang="en-US" dirty="0"/>
              <a:t>：这些非线性部件的输出与输入之间的关系可以用一个幂函数来表示，形式为：设</a:t>
            </a:r>
            <a:r>
              <a:rPr lang="en-US" altLang="zh-CN" dirty="0"/>
              <a:t>CCD</a:t>
            </a:r>
            <a:r>
              <a:rPr lang="zh-CN" altLang="en-US" dirty="0"/>
              <a:t>的输入（入射光强度）为</a:t>
            </a:r>
            <a:r>
              <a:rPr lang="en-US" altLang="zh-CN" dirty="0"/>
              <a:t>r</a:t>
            </a:r>
            <a:r>
              <a:rPr lang="zh-CN" altLang="en-US" dirty="0"/>
              <a:t>，输出（电压）为</a:t>
            </a:r>
            <a:r>
              <a:rPr lang="en-US" altLang="zh-CN" dirty="0"/>
              <a:t>v</a:t>
            </a:r>
            <a:r>
              <a:rPr lang="zh-CN" altLang="en-US" dirty="0"/>
              <a:t>，则有：</a:t>
            </a:r>
          </a:p>
          <a:p>
            <a:pPr marL="0" indent="0">
              <a:buNone/>
            </a:pPr>
            <a:r>
              <a:rPr lang="zh-CN" altLang="en-US" dirty="0"/>
              <a:t> </a:t>
            </a:r>
            <a:endParaRPr lang="en-US" altLang="zh-CN" dirty="0"/>
          </a:p>
          <a:p>
            <a:pPr marL="0" indent="0">
              <a:buNone/>
            </a:pPr>
            <a:endParaRPr lang="en-US" altLang="zh-CN" dirty="0"/>
          </a:p>
          <a:p>
            <a:pPr marL="457200" lvl="1" indent="0">
              <a:buNone/>
            </a:pPr>
            <a:r>
              <a:rPr lang="zh-CN" altLang="en-US" dirty="0"/>
              <a:t>                     电子摄像机的输出电压与场景中光强度的关系</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grpSp>
        <p:nvGrpSpPr>
          <p:cNvPr id="5" name="Group 18"/>
          <p:cNvGrpSpPr>
            <a:grpSpLocks/>
          </p:cNvGrpSpPr>
          <p:nvPr/>
        </p:nvGrpSpPr>
        <p:grpSpPr bwMode="auto">
          <a:xfrm>
            <a:off x="2753065" y="1694724"/>
            <a:ext cx="2489201" cy="444500"/>
            <a:chOff x="405" y="1641"/>
            <a:chExt cx="1568" cy="280"/>
          </a:xfrm>
        </p:grpSpPr>
        <p:sp>
          <p:nvSpPr>
            <p:cNvPr id="6" name="Text Box 6"/>
            <p:cNvSpPr txBox="1">
              <a:spLocks noChangeArrowheads="1"/>
            </p:cNvSpPr>
            <p:nvPr/>
          </p:nvSpPr>
          <p:spPr bwMode="auto">
            <a:xfrm>
              <a:off x="567" y="1641"/>
              <a:ext cx="140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200" dirty="0">
                  <a:latin typeface="微软雅黑" panose="020B0503020204020204" pitchFamily="34" charset="-122"/>
                  <a:ea typeface="微软雅黑" panose="020B0503020204020204" pitchFamily="34" charset="-122"/>
                </a:rPr>
                <a:t>(</a:t>
              </a:r>
              <a:r>
                <a:rPr kumimoji="1" lang="zh-CN" altLang="en-US" sz="2200" dirty="0">
                  <a:latin typeface="微软雅黑" panose="020B0503020204020204" pitchFamily="34" charset="-122"/>
                  <a:ea typeface="微软雅黑" panose="020B0503020204020204" pitchFamily="34" charset="-122"/>
                </a:rPr>
                <a:t>伽马</a:t>
              </a:r>
              <a:r>
                <a:rPr kumimoji="1" lang="en-US" altLang="zh-CN" sz="2200" dirty="0">
                  <a:latin typeface="微软雅黑" panose="020B0503020204020204" pitchFamily="34" charset="-122"/>
                  <a:ea typeface="微软雅黑" panose="020B0503020204020204" pitchFamily="34" charset="-122"/>
                </a:rPr>
                <a:t>)</a:t>
              </a:r>
              <a:r>
                <a:rPr kumimoji="1" lang="zh-CN" altLang="en-US" sz="2200" dirty="0">
                  <a:latin typeface="微软雅黑" panose="020B0503020204020204" pitchFamily="34" charset="-122"/>
                  <a:ea typeface="微软雅黑" panose="020B0503020204020204" pitchFamily="34" charset="-122"/>
                </a:rPr>
                <a:t>校正</a:t>
              </a:r>
            </a:p>
          </p:txBody>
        </p:sp>
        <p:graphicFrame>
          <p:nvGraphicFramePr>
            <p:cNvPr id="7" name="Object 9"/>
            <p:cNvGraphicFramePr>
              <a:graphicFrameLocks noChangeAspect="1"/>
            </p:cNvGraphicFramePr>
            <p:nvPr>
              <p:extLst>
                <p:ext uri="{D42A27DB-BD31-4B8C-83A1-F6EECF244321}">
                  <p14:modId xmlns:p14="http://schemas.microsoft.com/office/powerpoint/2010/main" val="3915927913"/>
                </p:ext>
              </p:extLst>
            </p:nvPr>
          </p:nvGraphicFramePr>
          <p:xfrm>
            <a:off x="405" y="1661"/>
            <a:ext cx="413" cy="260"/>
          </p:xfrm>
          <a:graphic>
            <a:graphicData uri="http://schemas.openxmlformats.org/presentationml/2006/ole">
              <mc:AlternateContent xmlns:mc="http://schemas.openxmlformats.org/markup-compatibility/2006">
                <mc:Choice xmlns:v="urn:schemas-microsoft-com:vml" Requires="v">
                  <p:oleObj spid="_x0000_s735492" name="公式" r:id="rId3" imgW="126720" imgH="164880" progId="Equation.3">
                    <p:embed/>
                  </p:oleObj>
                </mc:Choice>
                <mc:Fallback>
                  <p:oleObj name="公式" r:id="rId3" imgW="126720" imgH="164880" progId="Equation.3">
                    <p:embed/>
                    <p:pic>
                      <p:nvPicPr>
                        <p:cNvPr id="0" name=""/>
                        <p:cNvPicPr>
                          <a:picLocks noChangeAspect="1" noChangeArrowheads="1"/>
                        </p:cNvPicPr>
                        <p:nvPr/>
                      </p:nvPicPr>
                      <p:blipFill>
                        <a:blip r:embed="rId4"/>
                        <a:srcRect/>
                        <a:stretch>
                          <a:fillRect/>
                        </a:stretch>
                      </p:blipFill>
                      <p:spPr bwMode="auto">
                        <a:xfrm>
                          <a:off x="405" y="1661"/>
                          <a:ext cx="413"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 name="Object 27"/>
          <p:cNvGraphicFramePr>
            <a:graphicFrameLocks noChangeAspect="1"/>
          </p:cNvGraphicFramePr>
          <p:nvPr>
            <p:extLst>
              <p:ext uri="{D42A27DB-BD31-4B8C-83A1-F6EECF244321}">
                <p14:modId xmlns:p14="http://schemas.microsoft.com/office/powerpoint/2010/main" val="2136651335"/>
              </p:ext>
            </p:extLst>
          </p:nvPr>
        </p:nvGraphicFramePr>
        <p:xfrm>
          <a:off x="4887459" y="1604237"/>
          <a:ext cx="1223963" cy="523875"/>
        </p:xfrm>
        <a:graphic>
          <a:graphicData uri="http://schemas.openxmlformats.org/presentationml/2006/ole">
            <mc:AlternateContent xmlns:mc="http://schemas.openxmlformats.org/markup-compatibility/2006">
              <mc:Choice xmlns:v="urn:schemas-microsoft-com:vml" Requires="v">
                <p:oleObj spid="_x0000_s735493" r:id="rId5" imgW="469696" imgH="203112" progId="Equation.3">
                  <p:embed/>
                </p:oleObj>
              </mc:Choice>
              <mc:Fallback>
                <p:oleObj r:id="rId5" imgW="469696"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459" y="1604237"/>
                        <a:ext cx="1223963"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29"/>
          <p:cNvGraphicFramePr>
            <a:graphicFrameLocks noChangeAspect="1"/>
          </p:cNvGraphicFramePr>
          <p:nvPr>
            <p:extLst>
              <p:ext uri="{D42A27DB-BD31-4B8C-83A1-F6EECF244321}">
                <p14:modId xmlns:p14="http://schemas.microsoft.com/office/powerpoint/2010/main" val="3402765126"/>
              </p:ext>
            </p:extLst>
          </p:nvPr>
        </p:nvGraphicFramePr>
        <p:xfrm>
          <a:off x="3274559" y="4357414"/>
          <a:ext cx="3225800" cy="439738"/>
        </p:xfrm>
        <a:graphic>
          <a:graphicData uri="http://schemas.openxmlformats.org/presentationml/2006/ole">
            <mc:AlternateContent xmlns:mc="http://schemas.openxmlformats.org/markup-compatibility/2006">
              <mc:Choice xmlns:v="urn:schemas-microsoft-com:vml" Requires="v">
                <p:oleObj spid="_x0000_s735494" name="Equation" r:id="rId7" imgW="1676160" imgH="228600" progId="Equation.DSMT4">
                  <p:embed/>
                </p:oleObj>
              </mc:Choice>
              <mc:Fallback>
                <p:oleObj name="Equation" r:id="rId7" imgW="1676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559" y="4357414"/>
                        <a:ext cx="32258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8756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幂次变换</a:t>
            </a:r>
            <a:endParaRPr lang="zh-CN" altLang="en-US" dirty="0"/>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幂次变换的应用</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校正的原理</a:t>
            </a:r>
          </a:p>
          <a:p>
            <a:pPr lvl="1"/>
            <a:r>
              <a:rPr lang="zh-CN" altLang="en-US" dirty="0">
                <a:latin typeface="微软雅黑" panose="020B0503020204020204" pitchFamily="34" charset="-122"/>
                <a:ea typeface="微软雅黑" panose="020B0503020204020204" pitchFamily="34" charset="-122"/>
              </a:rPr>
              <a:t>即在显示之前通过幂次变换将图像进行修正。整个过程利用公式表示如下：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因此，</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校正的关键是确定</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实际中 </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值的确定方法</a:t>
            </a:r>
          </a:p>
          <a:p>
            <a:pPr lvl="1"/>
            <a:r>
              <a:rPr lang="zh-CN" altLang="en-US" dirty="0">
                <a:latin typeface="微软雅黑" panose="020B0503020204020204" pitchFamily="34" charset="-122"/>
                <a:ea typeface="微软雅黑" panose="020B0503020204020204" pitchFamily="34" charset="-122"/>
              </a:rPr>
              <a:t>通常</a:t>
            </a:r>
            <a:r>
              <a:rPr lang="en-US" altLang="zh-CN" dirty="0">
                <a:latin typeface="微软雅黑" panose="020B0503020204020204" pitchFamily="34" charset="-122"/>
                <a:ea typeface="微软雅黑" panose="020B0503020204020204" pitchFamily="34" charset="-122"/>
              </a:rPr>
              <a:t>CCD</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值在</a:t>
            </a:r>
            <a:r>
              <a:rPr lang="en-US" altLang="zh-CN" dirty="0">
                <a:latin typeface="微软雅黑" panose="020B0503020204020204" pitchFamily="34" charset="-122"/>
                <a:ea typeface="微软雅黑" panose="020B0503020204020204" pitchFamily="34" charset="-122"/>
              </a:rPr>
              <a:t>0.4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0.8</a:t>
            </a:r>
            <a:r>
              <a:rPr lang="zh-CN" altLang="en-US" dirty="0">
                <a:latin typeface="微软雅黑" panose="020B0503020204020204" pitchFamily="34" charset="-122"/>
                <a:ea typeface="微软雅黑" panose="020B0503020204020204" pitchFamily="34" charset="-122"/>
              </a:rPr>
              <a:t>之间，</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值越小，画面的效果越差。根据画面对比度的观察与分析，可以大致得到该设备的</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值（或依据设备的参考</a:t>
            </a:r>
            <a:r>
              <a:rPr lang="en-US" altLang="zh-CN" dirty="0">
                <a:latin typeface="微软雅黑" panose="020B0503020204020204" pitchFamily="34" charset="-122"/>
                <a:ea typeface="微软雅黑" panose="020B0503020204020204" pitchFamily="34" charset="-122"/>
              </a:rPr>
              <a:t>γ</a:t>
            </a:r>
            <a:r>
              <a:rPr lang="zh-CN" altLang="en-US" dirty="0">
                <a:latin typeface="微软雅黑" panose="020B0503020204020204" pitchFamily="34" charset="-122"/>
                <a:ea typeface="微软雅黑" panose="020B0503020204020204" pitchFamily="34" charset="-122"/>
              </a:rPr>
              <a:t>值）。</a:t>
            </a: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grpSp>
        <p:nvGrpSpPr>
          <p:cNvPr id="5" name="Group 2"/>
          <p:cNvGrpSpPr>
            <a:grpSpLocks/>
          </p:cNvGrpSpPr>
          <p:nvPr/>
        </p:nvGrpSpPr>
        <p:grpSpPr bwMode="auto">
          <a:xfrm>
            <a:off x="2699792" y="1696293"/>
            <a:ext cx="2474913" cy="436563"/>
            <a:chOff x="406" y="1646"/>
            <a:chExt cx="1559" cy="275"/>
          </a:xfrm>
        </p:grpSpPr>
        <p:sp>
          <p:nvSpPr>
            <p:cNvPr id="6" name="Text Box 3"/>
            <p:cNvSpPr txBox="1">
              <a:spLocks noChangeArrowheads="1"/>
            </p:cNvSpPr>
            <p:nvPr/>
          </p:nvSpPr>
          <p:spPr bwMode="auto">
            <a:xfrm>
              <a:off x="559" y="1646"/>
              <a:ext cx="14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伽马</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校正</a:t>
              </a:r>
            </a:p>
          </p:txBody>
        </p:sp>
        <p:graphicFrame>
          <p:nvGraphicFramePr>
            <p:cNvPr id="7" name="Object 4"/>
            <p:cNvGraphicFramePr>
              <a:graphicFrameLocks noChangeAspect="1"/>
            </p:cNvGraphicFramePr>
            <p:nvPr>
              <p:extLst>
                <p:ext uri="{D42A27DB-BD31-4B8C-83A1-F6EECF244321}">
                  <p14:modId xmlns:p14="http://schemas.microsoft.com/office/powerpoint/2010/main" val="4160222710"/>
                </p:ext>
              </p:extLst>
            </p:nvPr>
          </p:nvGraphicFramePr>
          <p:xfrm>
            <a:off x="406" y="1661"/>
            <a:ext cx="412" cy="260"/>
          </p:xfrm>
          <a:graphic>
            <a:graphicData uri="http://schemas.openxmlformats.org/presentationml/2006/ole">
              <mc:AlternateContent xmlns:mc="http://schemas.openxmlformats.org/markup-compatibility/2006">
                <mc:Choice xmlns:v="urn:schemas-microsoft-com:vml" Requires="v">
                  <p:oleObj spid="_x0000_s736602" name="公式" r:id="rId3" imgW="126720" imgH="164880" progId="Equation.3">
                    <p:embed/>
                  </p:oleObj>
                </mc:Choice>
                <mc:Fallback>
                  <p:oleObj name="公式" r:id="rId3" imgW="126720" imgH="164880" progId="Equation.3">
                    <p:embed/>
                    <p:pic>
                      <p:nvPicPr>
                        <p:cNvPr id="0" name=""/>
                        <p:cNvPicPr>
                          <a:picLocks noChangeAspect="1" noChangeArrowheads="1"/>
                        </p:cNvPicPr>
                        <p:nvPr/>
                      </p:nvPicPr>
                      <p:blipFill>
                        <a:blip r:embed="rId4"/>
                        <a:srcRect/>
                        <a:stretch>
                          <a:fillRect/>
                        </a:stretch>
                      </p:blipFill>
                      <p:spPr bwMode="auto">
                        <a:xfrm>
                          <a:off x="406" y="1661"/>
                          <a:ext cx="412" cy="260"/>
                        </a:xfrm>
                        <a:prstGeom prst="rect">
                          <a:avLst/>
                        </a:prstGeom>
                        <a:noFill/>
                        <a:ln>
                          <a:noFill/>
                        </a:ln>
                        <a:effectLst/>
                      </p:spPr>
                    </p:pic>
                  </p:oleObj>
                </mc:Fallback>
              </mc:AlternateContent>
            </a:graphicData>
          </a:graphic>
        </p:graphicFrame>
      </p:grpSp>
      <p:graphicFrame>
        <p:nvGraphicFramePr>
          <p:cNvPr id="10" name="Object 7"/>
          <p:cNvGraphicFramePr>
            <a:graphicFrameLocks noChangeAspect="1"/>
          </p:cNvGraphicFramePr>
          <p:nvPr>
            <p:extLst>
              <p:ext uri="{D42A27DB-BD31-4B8C-83A1-F6EECF244321}">
                <p14:modId xmlns:p14="http://schemas.microsoft.com/office/powerpoint/2010/main" val="3065299081"/>
              </p:ext>
            </p:extLst>
          </p:nvPr>
        </p:nvGraphicFramePr>
        <p:xfrm>
          <a:off x="4914967" y="1636067"/>
          <a:ext cx="1079082" cy="461864"/>
        </p:xfrm>
        <a:graphic>
          <a:graphicData uri="http://schemas.openxmlformats.org/presentationml/2006/ole">
            <mc:AlternateContent xmlns:mc="http://schemas.openxmlformats.org/markup-compatibility/2006">
              <mc:Choice xmlns:v="urn:schemas-microsoft-com:vml" Requires="v">
                <p:oleObj spid="_x0000_s736603" r:id="rId5" imgW="469696" imgH="203112" progId="Equation.3">
                  <p:embed/>
                </p:oleObj>
              </mc:Choice>
              <mc:Fallback>
                <p:oleObj r:id="rId5" imgW="469696"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67" y="1636067"/>
                        <a:ext cx="1079082" cy="461864"/>
                      </a:xfrm>
                      <a:prstGeom prst="rect">
                        <a:avLst/>
                      </a:prstGeom>
                      <a:noFill/>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3576609552"/>
              </p:ext>
            </p:extLst>
          </p:nvPr>
        </p:nvGraphicFramePr>
        <p:xfrm>
          <a:off x="1259632" y="3084261"/>
          <a:ext cx="1585690" cy="501996"/>
        </p:xfrm>
        <a:graphic>
          <a:graphicData uri="http://schemas.openxmlformats.org/presentationml/2006/ole">
            <mc:AlternateContent xmlns:mc="http://schemas.openxmlformats.org/markup-compatibility/2006">
              <mc:Choice xmlns:v="urn:schemas-microsoft-com:vml" Requires="v">
                <p:oleObj spid="_x0000_s736604" name="Equation" r:id="rId7" imgW="761760" imgH="241200" progId="Equation.DSMT4">
                  <p:embed/>
                </p:oleObj>
              </mc:Choice>
              <mc:Fallback>
                <p:oleObj name="Equation" r:id="rId7" imgW="76176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3084261"/>
                        <a:ext cx="1585690" cy="501996"/>
                      </a:xfrm>
                      <a:prstGeom prst="rect">
                        <a:avLst/>
                      </a:prstGeom>
                      <a:noFill/>
                      <a:ln>
                        <a:noFill/>
                      </a:ln>
                      <a:effec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1628705677"/>
              </p:ext>
            </p:extLst>
          </p:nvPr>
        </p:nvGraphicFramePr>
        <p:xfrm>
          <a:off x="1259632" y="3589468"/>
          <a:ext cx="6490394" cy="467035"/>
        </p:xfrm>
        <a:graphic>
          <a:graphicData uri="http://schemas.openxmlformats.org/presentationml/2006/ole">
            <mc:AlternateContent xmlns:mc="http://schemas.openxmlformats.org/markup-compatibility/2006">
              <mc:Choice xmlns:v="urn:schemas-microsoft-com:vml" Requires="v">
                <p:oleObj spid="_x0000_s736605" name="Equation" r:id="rId9" imgW="3352680" imgH="241200" progId="Equation.DSMT4">
                  <p:embed/>
                </p:oleObj>
              </mc:Choice>
              <mc:Fallback>
                <p:oleObj name="Equation" r:id="rId9" imgW="3352680" imgH="24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9632" y="3589468"/>
                        <a:ext cx="6490394" cy="4670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7260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幂次变换</a:t>
            </a:r>
            <a:endParaRPr lang="zh-CN" altLang="en-US" dirty="0"/>
          </a:p>
        </p:txBody>
      </p:sp>
      <p:sp>
        <p:nvSpPr>
          <p:cNvPr id="3" name="内容占位符 2"/>
          <p:cNvSpPr>
            <a:spLocks noGrp="1"/>
          </p:cNvSpPr>
          <p:nvPr>
            <p:ph idx="1"/>
          </p:nvPr>
        </p:nvSpPr>
        <p:spPr/>
        <p:txBody>
          <a:bodyPr/>
          <a:lstStyle/>
          <a:p>
            <a:r>
              <a:rPr kumimoji="1" lang="zh-CN" altLang="en-US" dirty="0">
                <a:latin typeface="微软雅黑" panose="020B0503020204020204" pitchFamily="34" charset="-122"/>
                <a:ea typeface="微软雅黑" panose="020B0503020204020204" pitchFamily="34" charset="-122"/>
              </a:rPr>
              <a:t>幂次变换的应用</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伽马校正</a:t>
            </a: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a:p>
            <a:endParaRPr lang="zh-CN" altLang="en-US" dirty="0"/>
          </a:p>
        </p:txBody>
      </p:sp>
      <p:sp>
        <p:nvSpPr>
          <p:cNvPr id="8" name="Text Box 17"/>
          <p:cNvSpPr txBox="1">
            <a:spLocks noChangeArrowheads="1"/>
          </p:cNvSpPr>
          <p:nvPr/>
        </p:nvSpPr>
        <p:spPr bwMode="auto">
          <a:xfrm>
            <a:off x="3449333" y="2014268"/>
            <a:ext cx="14414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原图像</a:t>
            </a:r>
          </a:p>
        </p:txBody>
      </p:sp>
      <p:grpSp>
        <p:nvGrpSpPr>
          <p:cNvPr id="14" name="Group 27"/>
          <p:cNvGrpSpPr>
            <a:grpSpLocks/>
          </p:cNvGrpSpPr>
          <p:nvPr/>
        </p:nvGrpSpPr>
        <p:grpSpPr bwMode="auto">
          <a:xfrm>
            <a:off x="1907704" y="2373794"/>
            <a:ext cx="5928803" cy="3980074"/>
            <a:chOff x="748" y="1071"/>
            <a:chExt cx="4521" cy="3035"/>
          </a:xfrm>
        </p:grpSpPr>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1071"/>
              <a:ext cx="4521" cy="2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Object 10"/>
            <p:cNvGraphicFramePr>
              <a:graphicFrameLocks noChangeAspect="1"/>
            </p:cNvGraphicFramePr>
            <p:nvPr/>
          </p:nvGraphicFramePr>
          <p:xfrm>
            <a:off x="1504" y="2321"/>
            <a:ext cx="605" cy="293"/>
          </p:xfrm>
          <a:graphic>
            <a:graphicData uri="http://schemas.openxmlformats.org/presentationml/2006/ole">
              <mc:AlternateContent xmlns:mc="http://schemas.openxmlformats.org/markup-compatibility/2006">
                <mc:Choice xmlns:v="urn:schemas-microsoft-com:vml" Requires="v">
                  <p:oleObj spid="_x0000_s737534" name="Equation" r:id="rId4" imgW="469800" imgH="304560" progId="Equation.DSMT4">
                    <p:embed/>
                  </p:oleObj>
                </mc:Choice>
                <mc:Fallback>
                  <p:oleObj name="Equation" r:id="rId4" imgW="469800" imgH="3045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 y="2321"/>
                          <a:ext cx="605"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2"/>
            <p:cNvGraphicFramePr>
              <a:graphicFrameLocks noChangeAspect="1"/>
            </p:cNvGraphicFramePr>
            <p:nvPr/>
          </p:nvGraphicFramePr>
          <p:xfrm>
            <a:off x="3515" y="2296"/>
            <a:ext cx="614" cy="199"/>
          </p:xfrm>
          <a:graphic>
            <a:graphicData uri="http://schemas.openxmlformats.org/presentationml/2006/ole">
              <mc:AlternateContent xmlns:mc="http://schemas.openxmlformats.org/markup-compatibility/2006">
                <mc:Choice xmlns:v="urn:schemas-microsoft-com:vml" Requires="v">
                  <p:oleObj spid="_x0000_s737535" name="Equation" r:id="rId6" imgW="533160" imgH="203040" progId="Equation.DSMT4">
                    <p:embed/>
                  </p:oleObj>
                </mc:Choice>
                <mc:Fallback>
                  <p:oleObj name="Equation" r:id="rId6" imgW="53316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 y="2296"/>
                          <a:ext cx="61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5"/>
            <p:cNvGraphicFramePr>
              <a:graphicFrameLocks noChangeAspect="1"/>
            </p:cNvGraphicFramePr>
            <p:nvPr/>
          </p:nvGraphicFramePr>
          <p:xfrm>
            <a:off x="3505" y="3998"/>
            <a:ext cx="383" cy="108"/>
          </p:xfrm>
          <a:graphic>
            <a:graphicData uri="http://schemas.openxmlformats.org/presentationml/2006/ole">
              <mc:AlternateContent xmlns:mc="http://schemas.openxmlformats.org/markup-compatibility/2006">
                <mc:Choice xmlns:v="urn:schemas-microsoft-com:vml" Requires="v">
                  <p:oleObj spid="_x0000_s737536" name="Equation" r:id="rId8" imgW="495000" imgH="139680" progId="Equation.DSMT4">
                    <p:embed/>
                  </p:oleObj>
                </mc:Choice>
                <mc:Fallback>
                  <p:oleObj name="Equation" r:id="rId8" imgW="495000" imgH="1396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 y="3998"/>
                          <a:ext cx="383" cy="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408741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幂次变换</a:t>
            </a:r>
            <a:endParaRPr lang="zh-CN" altLang="en-US" dirty="0"/>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幂次变换的应用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例</a:t>
            </a:r>
            <a:r>
              <a:rPr lang="en-US" altLang="zh-CN" dirty="0">
                <a:latin typeface="微软雅黑" panose="020B0503020204020204" pitchFamily="34" charset="-122"/>
                <a:ea typeface="微软雅黑" panose="020B0503020204020204" pitchFamily="34" charset="-122"/>
              </a:rPr>
              <a:t>3.1</a:t>
            </a:r>
            <a:r>
              <a:rPr lang="zh-CN" altLang="en-US" dirty="0">
                <a:latin typeface="微软雅黑" panose="020B0503020204020204" pitchFamily="34" charset="-122"/>
                <a:ea typeface="微软雅黑" panose="020B0503020204020204" pitchFamily="34" charset="-122"/>
              </a:rPr>
              <a:t>用幂次变换</a:t>
            </a:r>
          </a:p>
          <a:p>
            <a:pPr marL="0" indent="0">
              <a:buNone/>
            </a:pPr>
            <a:r>
              <a:rPr lang="zh-CN" altLang="en-US" dirty="0">
                <a:latin typeface="微软雅黑" panose="020B0503020204020204" pitchFamily="34" charset="-122"/>
                <a:ea typeface="微软雅黑" panose="020B0503020204020204" pitchFamily="34" charset="-122"/>
              </a:rPr>
              <a:t>   进行对比度增强</a:t>
            </a:r>
            <a:endParaRPr lang="en-US" altLang="zh-CN" dirty="0">
              <a:latin typeface="微软雅黑" panose="020B0503020204020204" pitchFamily="34" charset="-122"/>
              <a:ea typeface="微软雅黑" panose="020B0503020204020204" pitchFamily="34" charset="-122"/>
            </a:endParaRPr>
          </a:p>
          <a:p>
            <a:pPr marL="0" indent="0">
              <a:buNone/>
            </a:pPr>
            <a:endParaRPr lang="zh-CN" altLang="en-US"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grpSp>
        <p:nvGrpSpPr>
          <p:cNvPr id="6" name="Group 20"/>
          <p:cNvGrpSpPr>
            <a:grpSpLocks/>
          </p:cNvGrpSpPr>
          <p:nvPr/>
        </p:nvGrpSpPr>
        <p:grpSpPr bwMode="auto">
          <a:xfrm>
            <a:off x="352078" y="3345137"/>
            <a:ext cx="2373313" cy="366712"/>
            <a:chOff x="204" y="1525"/>
            <a:chExt cx="1495" cy="231"/>
          </a:xfrm>
        </p:grpSpPr>
        <p:graphicFrame>
          <p:nvGraphicFramePr>
            <p:cNvPr id="7" name="Object 9"/>
            <p:cNvGraphicFramePr>
              <a:graphicFrameLocks noChangeAspect="1"/>
            </p:cNvGraphicFramePr>
            <p:nvPr/>
          </p:nvGraphicFramePr>
          <p:xfrm>
            <a:off x="612" y="1525"/>
            <a:ext cx="147" cy="192"/>
          </p:xfrm>
          <a:graphic>
            <a:graphicData uri="http://schemas.openxmlformats.org/presentationml/2006/ole">
              <mc:AlternateContent xmlns:mc="http://schemas.openxmlformats.org/markup-compatibility/2006">
                <mc:Choice xmlns:v="urn:schemas-microsoft-com:vml" Requires="v">
                  <p:oleObj spid="_x0000_s738391" r:id="rId4" imgW="126780" imgH="164814" progId="Equation.3">
                    <p:embed/>
                  </p:oleObj>
                </mc:Choice>
                <mc:Fallback>
                  <p:oleObj r:id="rId4" imgW="126780" imgH="16481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 y="1525"/>
                          <a:ext cx="147"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10"/>
            <p:cNvSpPr txBox="1">
              <a:spLocks noChangeArrowheads="1"/>
            </p:cNvSpPr>
            <p:nvPr/>
          </p:nvSpPr>
          <p:spPr bwMode="auto">
            <a:xfrm>
              <a:off x="204" y="1525"/>
              <a:ext cx="14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dirty="0">
                  <a:latin typeface="楷体_GB2312" pitchFamily="49" charset="-122"/>
                </a:rPr>
                <a:t> c=1, =0.6,0.4,0.3</a:t>
              </a:r>
            </a:p>
          </p:txBody>
        </p:sp>
      </p:grpSp>
      <p:grpSp>
        <p:nvGrpSpPr>
          <p:cNvPr id="9" name="Group 19"/>
          <p:cNvGrpSpPr>
            <a:grpSpLocks/>
          </p:cNvGrpSpPr>
          <p:nvPr/>
        </p:nvGrpSpPr>
        <p:grpSpPr bwMode="auto">
          <a:xfrm>
            <a:off x="3571826" y="1168400"/>
            <a:ext cx="4654648" cy="4720186"/>
            <a:chOff x="2200" y="935"/>
            <a:chExt cx="3338" cy="3385"/>
          </a:xfrm>
        </p:grpSpPr>
        <p:pic>
          <p:nvPicPr>
            <p:cNvPr id="1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0" y="935"/>
              <a:ext cx="3248" cy="3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1"/>
            <p:cNvSpPr txBox="1">
              <a:spLocks noChangeArrowheads="1"/>
            </p:cNvSpPr>
            <p:nvPr/>
          </p:nvSpPr>
          <p:spPr bwMode="auto">
            <a:xfrm>
              <a:off x="2200" y="2341"/>
              <a:ext cx="74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en-US" altLang="zh-CN" sz="1800" b="1" dirty="0">
                  <a:latin typeface="楷体_GB2312" pitchFamily="49" charset="-122"/>
                </a:rPr>
                <a:t> </a:t>
              </a:r>
              <a:r>
                <a:rPr kumimoji="1" lang="zh-CN" altLang="en-US" sz="1800" b="1" dirty="0">
                  <a:solidFill>
                    <a:srgbClr val="FF0000"/>
                  </a:solidFill>
                  <a:latin typeface="楷体_GB2312" pitchFamily="49" charset="-122"/>
                </a:rPr>
                <a:t>原图像</a:t>
              </a:r>
            </a:p>
          </p:txBody>
        </p:sp>
        <p:sp>
          <p:nvSpPr>
            <p:cNvPr id="12" name="Text Box 12"/>
            <p:cNvSpPr txBox="1">
              <a:spLocks noChangeArrowheads="1"/>
            </p:cNvSpPr>
            <p:nvPr/>
          </p:nvSpPr>
          <p:spPr bwMode="auto">
            <a:xfrm>
              <a:off x="3606" y="2341"/>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a:solidFill>
                    <a:srgbClr val="FF0000"/>
                  </a:solidFill>
                  <a:latin typeface="楷体_GB2312" pitchFamily="49" charset="-122"/>
                </a:rPr>
                <a:t>0.6</a:t>
              </a:r>
            </a:p>
          </p:txBody>
        </p:sp>
        <p:sp>
          <p:nvSpPr>
            <p:cNvPr id="13" name="Text Box 13"/>
            <p:cNvSpPr txBox="1">
              <a:spLocks noChangeArrowheads="1"/>
            </p:cNvSpPr>
            <p:nvPr/>
          </p:nvSpPr>
          <p:spPr bwMode="auto">
            <a:xfrm>
              <a:off x="2290" y="397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a:latin typeface="楷体_GB2312" pitchFamily="49" charset="-122"/>
                </a:rPr>
                <a:t> </a:t>
              </a:r>
              <a:r>
                <a:rPr kumimoji="1" lang="en-US" altLang="zh-CN" sz="1800" b="1">
                  <a:solidFill>
                    <a:srgbClr val="FF0000"/>
                  </a:solidFill>
                  <a:latin typeface="楷体_GB2312" pitchFamily="49" charset="-122"/>
                </a:rPr>
                <a:t>0.4</a:t>
              </a:r>
            </a:p>
          </p:txBody>
        </p:sp>
        <p:sp>
          <p:nvSpPr>
            <p:cNvPr id="14" name="Text Box 14"/>
            <p:cNvSpPr txBox="1">
              <a:spLocks noChangeArrowheads="1"/>
            </p:cNvSpPr>
            <p:nvPr/>
          </p:nvSpPr>
          <p:spPr bwMode="auto">
            <a:xfrm>
              <a:off x="3560" y="397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a:solidFill>
                    <a:srgbClr val="FF0000"/>
                  </a:solidFill>
                  <a:latin typeface="楷体_GB2312" pitchFamily="49" charset="-122"/>
                </a:rPr>
                <a:t>0.3</a:t>
              </a:r>
            </a:p>
          </p:txBody>
        </p:sp>
      </p:grpSp>
    </p:spTree>
    <p:extLst>
      <p:ext uri="{BB962C8B-B14F-4D97-AF65-F5344CB8AC3E}">
        <p14:creationId xmlns:p14="http://schemas.microsoft.com/office/powerpoint/2010/main" val="34469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幂次变换</a:t>
            </a:r>
            <a:endParaRPr lang="zh-CN" altLang="en-US" dirty="0"/>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幂次变换的应用</a:t>
            </a: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grpSp>
        <p:nvGrpSpPr>
          <p:cNvPr id="5" name="Group 21"/>
          <p:cNvGrpSpPr>
            <a:grpSpLocks/>
          </p:cNvGrpSpPr>
          <p:nvPr/>
        </p:nvGrpSpPr>
        <p:grpSpPr bwMode="auto">
          <a:xfrm>
            <a:off x="3065100" y="1761604"/>
            <a:ext cx="5172799" cy="4147046"/>
            <a:chOff x="839" y="890"/>
            <a:chExt cx="3994" cy="320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890"/>
              <a:ext cx="3994" cy="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1"/>
            <p:cNvSpPr txBox="1">
              <a:spLocks noChangeArrowheads="1"/>
            </p:cNvSpPr>
            <p:nvPr/>
          </p:nvSpPr>
          <p:spPr bwMode="auto">
            <a:xfrm>
              <a:off x="1612" y="2228"/>
              <a:ext cx="77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en-US" altLang="zh-CN" sz="1800" b="1" dirty="0">
                  <a:latin typeface="楷体_GB2312" pitchFamily="49" charset="-122"/>
                </a:rPr>
                <a:t> </a:t>
              </a:r>
              <a:r>
                <a:rPr kumimoji="1" lang="zh-CN" altLang="en-US" sz="1800" b="1" dirty="0">
                  <a:solidFill>
                    <a:srgbClr val="FF0000"/>
                  </a:solidFill>
                  <a:latin typeface="楷体_GB2312" pitchFamily="49" charset="-122"/>
                </a:rPr>
                <a:t>原图像</a:t>
              </a:r>
            </a:p>
          </p:txBody>
        </p:sp>
        <p:sp>
          <p:nvSpPr>
            <p:cNvPr id="8" name="Text Box 12"/>
            <p:cNvSpPr txBox="1">
              <a:spLocks noChangeArrowheads="1"/>
            </p:cNvSpPr>
            <p:nvPr/>
          </p:nvSpPr>
          <p:spPr bwMode="auto">
            <a:xfrm>
              <a:off x="3181" y="2228"/>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dirty="0">
                  <a:latin typeface="楷体_GB2312" pitchFamily="49" charset="-122"/>
                </a:rPr>
                <a:t> </a:t>
              </a:r>
              <a:r>
                <a:rPr kumimoji="1" lang="en-US" altLang="zh-CN" sz="1800" b="1" dirty="0">
                  <a:solidFill>
                    <a:srgbClr val="FF0000"/>
                  </a:solidFill>
                  <a:latin typeface="楷体_GB2312" pitchFamily="49" charset="-122"/>
                </a:rPr>
                <a:t>3.0</a:t>
              </a:r>
            </a:p>
          </p:txBody>
        </p:sp>
        <p:sp>
          <p:nvSpPr>
            <p:cNvPr id="9" name="Text Box 13"/>
            <p:cNvSpPr txBox="1">
              <a:spLocks noChangeArrowheads="1"/>
            </p:cNvSpPr>
            <p:nvPr/>
          </p:nvSpPr>
          <p:spPr bwMode="auto">
            <a:xfrm>
              <a:off x="1648" y="3795"/>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dirty="0">
                  <a:latin typeface="楷体_GB2312" pitchFamily="49" charset="-122"/>
                </a:rPr>
                <a:t> </a:t>
              </a:r>
              <a:r>
                <a:rPr kumimoji="1" lang="en-US" altLang="zh-CN" sz="1800" b="1" dirty="0">
                  <a:solidFill>
                    <a:srgbClr val="FF0000"/>
                  </a:solidFill>
                  <a:latin typeface="楷体_GB2312" pitchFamily="49" charset="-122"/>
                </a:rPr>
                <a:t>4.0</a:t>
              </a:r>
            </a:p>
          </p:txBody>
        </p:sp>
        <p:sp>
          <p:nvSpPr>
            <p:cNvPr id="10" name="Text Box 14"/>
            <p:cNvSpPr txBox="1">
              <a:spLocks noChangeArrowheads="1"/>
            </p:cNvSpPr>
            <p:nvPr/>
          </p:nvSpPr>
          <p:spPr bwMode="auto">
            <a:xfrm>
              <a:off x="3196" y="3794"/>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dirty="0">
                  <a:latin typeface="楷体_GB2312" pitchFamily="49" charset="-122"/>
                </a:rPr>
                <a:t> </a:t>
              </a:r>
              <a:r>
                <a:rPr kumimoji="1" lang="en-US" altLang="zh-CN" sz="1800" b="1" dirty="0">
                  <a:solidFill>
                    <a:srgbClr val="FF0000"/>
                  </a:solidFill>
                  <a:latin typeface="楷体_GB2312" pitchFamily="49" charset="-122"/>
                </a:rPr>
                <a:t>5.0</a:t>
              </a:r>
            </a:p>
          </p:txBody>
        </p:sp>
      </p:grpSp>
      <p:grpSp>
        <p:nvGrpSpPr>
          <p:cNvPr id="11" name="Group 19"/>
          <p:cNvGrpSpPr>
            <a:grpSpLocks/>
          </p:cNvGrpSpPr>
          <p:nvPr/>
        </p:nvGrpSpPr>
        <p:grpSpPr bwMode="auto">
          <a:xfrm>
            <a:off x="361950" y="3505915"/>
            <a:ext cx="2373312" cy="366712"/>
            <a:chOff x="113" y="3249"/>
            <a:chExt cx="1495" cy="231"/>
          </a:xfrm>
        </p:grpSpPr>
        <p:graphicFrame>
          <p:nvGraphicFramePr>
            <p:cNvPr id="12" name="Object 9"/>
            <p:cNvGraphicFramePr>
              <a:graphicFrameLocks noChangeAspect="1"/>
            </p:cNvGraphicFramePr>
            <p:nvPr/>
          </p:nvGraphicFramePr>
          <p:xfrm>
            <a:off x="521" y="3249"/>
            <a:ext cx="147" cy="192"/>
          </p:xfrm>
          <a:graphic>
            <a:graphicData uri="http://schemas.openxmlformats.org/presentationml/2006/ole">
              <mc:AlternateContent xmlns:mc="http://schemas.openxmlformats.org/markup-compatibility/2006">
                <mc:Choice xmlns:v="urn:schemas-microsoft-com:vml" Requires="v">
                  <p:oleObj spid="_x0000_s739414" r:id="rId4" imgW="126780" imgH="164814" progId="Equation.3">
                    <p:embed/>
                  </p:oleObj>
                </mc:Choice>
                <mc:Fallback>
                  <p:oleObj r:id="rId4" imgW="126780" imgH="16481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 y="3249"/>
                          <a:ext cx="147"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10"/>
            <p:cNvSpPr txBox="1">
              <a:spLocks noChangeArrowheads="1"/>
            </p:cNvSpPr>
            <p:nvPr/>
          </p:nvSpPr>
          <p:spPr bwMode="auto">
            <a:xfrm>
              <a:off x="113" y="3249"/>
              <a:ext cx="14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1800" b="1" dirty="0">
                  <a:latin typeface="楷体_GB2312" pitchFamily="49" charset="-122"/>
                </a:rPr>
                <a:t> c=1, =3.0,4.0,5.0</a:t>
              </a:r>
            </a:p>
          </p:txBody>
        </p:sp>
      </p:grpSp>
      <p:sp>
        <p:nvSpPr>
          <p:cNvPr id="16" name="Text Box 20"/>
          <p:cNvSpPr txBox="1">
            <a:spLocks noChangeArrowheads="1"/>
          </p:cNvSpPr>
          <p:nvPr/>
        </p:nvSpPr>
        <p:spPr bwMode="auto">
          <a:xfrm>
            <a:off x="4983206" y="1368788"/>
            <a:ext cx="2303462"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冲淡”效果图</a:t>
            </a:r>
          </a:p>
        </p:txBody>
      </p:sp>
    </p:spTree>
    <p:extLst>
      <p:ext uri="{BB962C8B-B14F-4D97-AF65-F5344CB8AC3E}">
        <p14:creationId xmlns:p14="http://schemas.microsoft.com/office/powerpoint/2010/main" val="52003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分段线性变换</a:t>
            </a:r>
            <a:endParaRPr lang="zh-CN" altLang="en-US" dirty="0"/>
          </a:p>
        </p:txBody>
      </p:sp>
      <p:sp>
        <p:nvSpPr>
          <p:cNvPr id="3" name="内容占位符 2"/>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、对比拉伸 ：扩展图像处理时灰度级的动态范围。</a:t>
            </a:r>
            <a:endParaRPr lang="en-US" altLang="zh-CN" dirty="0">
              <a:latin typeface="微软雅黑" panose="020B0503020204020204" pitchFamily="34" charset="-122"/>
              <a:ea typeface="微软雅黑" panose="020B0503020204020204" pitchFamily="34" charset="-122"/>
            </a:endParaRPr>
          </a:p>
          <a:p>
            <a:pPr marL="0" indent="0">
              <a:buNone/>
            </a:pPr>
            <a:r>
              <a:rPr lang="zh-CN" altLang="en-US" dirty="0">
                <a:latin typeface="微软雅黑" panose="020B0503020204020204" pitchFamily="34" charset="-122"/>
                <a:ea typeface="微软雅黑" panose="020B0503020204020204" pitchFamily="34" charset="-122"/>
              </a:rPr>
              <a:t> </a:t>
            </a:r>
          </a:p>
          <a:p>
            <a:r>
              <a:rPr lang="zh-CN" altLang="en-US" dirty="0"/>
              <a:t>起点</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终点：</a:t>
            </a:r>
            <a:endParaRPr lang="en-US" altLang="zh-CN" dirty="0">
              <a:sym typeface="Wingdings" panose="05000000000000000000" pitchFamily="2" charset="2"/>
            </a:endParaRPr>
          </a:p>
          <a:p>
            <a:r>
              <a:rPr lang="zh-CN" altLang="en-US" dirty="0">
                <a:sym typeface="Wingdings" panose="05000000000000000000" pitchFamily="2" charset="2"/>
              </a:rPr>
              <a:t>线性函数：</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t>阈值函数：</a:t>
            </a:r>
            <a:endParaRPr lang="en-US" altLang="zh-CN" dirty="0"/>
          </a:p>
          <a:p>
            <a:endParaRPr lang="en-US" altLang="zh-CN" dirty="0"/>
          </a:p>
          <a:p>
            <a:r>
              <a:rPr lang="zh-CN" altLang="en-US" dirty="0"/>
              <a:t>对比拉伸：</a:t>
            </a:r>
            <a:endParaRPr lang="en-US" altLang="zh-CN" dirty="0"/>
          </a:p>
          <a:p>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pic>
        <p:nvPicPr>
          <p:cNvPr id="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0" y="2414215"/>
            <a:ext cx="4452964" cy="442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9"/>
          <p:cNvSpPr>
            <a:spLocks noChangeArrowheads="1"/>
          </p:cNvSpPr>
          <p:nvPr/>
        </p:nvSpPr>
        <p:spPr bwMode="auto">
          <a:xfrm>
            <a:off x="4608145" y="4258523"/>
            <a:ext cx="528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(a)</a:t>
            </a:r>
          </a:p>
        </p:txBody>
      </p:sp>
      <p:sp>
        <p:nvSpPr>
          <p:cNvPr id="10" name="Rectangle 10"/>
          <p:cNvSpPr>
            <a:spLocks noChangeArrowheads="1"/>
          </p:cNvSpPr>
          <p:nvPr/>
        </p:nvSpPr>
        <p:spPr bwMode="auto">
          <a:xfrm>
            <a:off x="6832523" y="4229398"/>
            <a:ext cx="528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(b)</a:t>
            </a:r>
          </a:p>
        </p:txBody>
      </p:sp>
      <p:sp>
        <p:nvSpPr>
          <p:cNvPr id="11" name="Rectangle 11"/>
          <p:cNvSpPr>
            <a:spLocks noChangeArrowheads="1"/>
          </p:cNvSpPr>
          <p:nvPr/>
        </p:nvSpPr>
        <p:spPr bwMode="auto">
          <a:xfrm>
            <a:off x="4655540" y="6364453"/>
            <a:ext cx="528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(c)</a:t>
            </a:r>
          </a:p>
        </p:txBody>
      </p:sp>
      <p:sp>
        <p:nvSpPr>
          <p:cNvPr id="12" name="Rectangle 12"/>
          <p:cNvSpPr>
            <a:spLocks noChangeArrowheads="1"/>
          </p:cNvSpPr>
          <p:nvPr/>
        </p:nvSpPr>
        <p:spPr bwMode="auto">
          <a:xfrm>
            <a:off x="6832524" y="6364453"/>
            <a:ext cx="5286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(d)</a:t>
            </a:r>
          </a:p>
        </p:txBody>
      </p:sp>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619672" y="2492896"/>
            <a:ext cx="719328" cy="252984"/>
          </a:xfrm>
          <a:prstGeom prst="rect">
            <a:avLst/>
          </a:prstGeom>
        </p:spPr>
      </p:pic>
      <p:pic>
        <p:nvPicPr>
          <p:cNvPr id="6" name="图片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19672" y="2887984"/>
            <a:ext cx="719328" cy="252984"/>
          </a:xfrm>
          <a:prstGeom prst="rect">
            <a:avLst/>
          </a:prstGeom>
        </p:spPr>
      </p:pic>
      <p:pic>
        <p:nvPicPr>
          <p:cNvPr id="8" name="图片 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59632" y="3680039"/>
            <a:ext cx="1677924" cy="160020"/>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65121" y="4375130"/>
            <a:ext cx="2865120" cy="220980"/>
          </a:xfrm>
          <a:prstGeom prst="rect">
            <a:avLst/>
          </a:prstGeom>
        </p:spPr>
      </p:pic>
      <p:pic>
        <p:nvPicPr>
          <p:cNvPr id="14" name="图片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59632" y="5048224"/>
            <a:ext cx="1994916" cy="252984"/>
          </a:xfrm>
          <a:prstGeom prst="rect">
            <a:avLst/>
          </a:prstGeom>
        </p:spPr>
      </p:pic>
      <p:pic>
        <p:nvPicPr>
          <p:cNvPr id="15" name="图片 1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256779" y="5514883"/>
            <a:ext cx="2503932" cy="252984"/>
          </a:xfrm>
          <a:prstGeom prst="rect">
            <a:avLst/>
          </a:prstGeom>
        </p:spPr>
      </p:pic>
    </p:spTree>
    <p:extLst>
      <p:ext uri="{BB962C8B-B14F-4D97-AF65-F5344CB8AC3E}">
        <p14:creationId xmlns:p14="http://schemas.microsoft.com/office/powerpoint/2010/main" val="71524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分段线性变换</a:t>
            </a:r>
            <a:endParaRPr lang="zh-CN" altLang="en-US" dirty="0"/>
          </a:p>
        </p:txBody>
      </p:sp>
      <p:sp>
        <p:nvSpPr>
          <p:cNvPr id="3" name="内容占位符 2"/>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、灰度切割：提高特定灰度范围</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的亮度 </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加亮</a:t>
            </a:r>
            <a:r>
              <a:rPr lang="en-US" altLang="zh-CN" dirty="0">
                <a:latin typeface="微软雅黑" panose="020B0503020204020204" pitchFamily="34" charset="-122"/>
                <a:ea typeface="微软雅黑" panose="020B0503020204020204" pitchFamily="34" charset="-122"/>
              </a:rPr>
              <a:t>[A,B]</a:t>
            </a:r>
            <a:r>
              <a:rPr lang="zh-CN" altLang="en-US" dirty="0">
                <a:latin typeface="微软雅黑" panose="020B0503020204020204" pitchFamily="34" charset="-122"/>
                <a:ea typeface="微软雅黑" panose="020B0503020204020204" pitchFamily="34" charset="-122"/>
              </a:rPr>
              <a:t>范围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其他</a:t>
            </a:r>
          </a:p>
          <a:p>
            <a:pPr marL="0" indent="0">
              <a:buNone/>
            </a:pPr>
            <a:r>
              <a:rPr lang="zh-CN" altLang="en-US" dirty="0">
                <a:latin typeface="微软雅黑" panose="020B0503020204020204" pitchFamily="34" charset="-122"/>
                <a:ea typeface="微软雅黑" panose="020B0503020204020204" pitchFamily="34" charset="-122"/>
              </a:rPr>
              <a:t>    灰度减小为一恒定值</a:t>
            </a:r>
          </a:p>
          <a:p>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加亮</a:t>
            </a:r>
            <a:r>
              <a:rPr lang="en-US" altLang="zh-CN" dirty="0">
                <a:latin typeface="微软雅黑" panose="020B0503020204020204" pitchFamily="34" charset="-122"/>
                <a:ea typeface="微软雅黑" panose="020B0503020204020204" pitchFamily="34" charset="-122"/>
              </a:rPr>
              <a:t>[A,B]</a:t>
            </a:r>
            <a:r>
              <a:rPr lang="zh-CN" altLang="en-US" dirty="0">
                <a:latin typeface="微软雅黑" panose="020B0503020204020204" pitchFamily="34" charset="-122"/>
                <a:ea typeface="微软雅黑" panose="020B0503020204020204" pitchFamily="34" charset="-122"/>
              </a:rPr>
              <a:t>范围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其他</a:t>
            </a:r>
          </a:p>
          <a:p>
            <a:pPr marL="0" indent="0">
              <a:buNone/>
            </a:pPr>
            <a:r>
              <a:rPr lang="zh-CN" altLang="en-US" dirty="0">
                <a:latin typeface="微软雅黑" panose="020B0503020204020204" pitchFamily="34" charset="-122"/>
                <a:ea typeface="微软雅黑" panose="020B0503020204020204" pitchFamily="34" charset="-122"/>
              </a:rPr>
              <a:t>    灰度级不变</a:t>
            </a:r>
          </a:p>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原图像</a:t>
            </a:r>
          </a:p>
          <a:p>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变换的结果</a:t>
            </a:r>
          </a:p>
          <a:p>
            <a:pPr marL="0" indent="0">
              <a:buNone/>
            </a:pP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solidFill>
                  <a:srgbClr val="000000"/>
                </a:solidFill>
              </a:rPr>
              <a:t> </a:t>
            </a:r>
            <a:r>
              <a:rPr lang="en-US" altLang="zh-CN" dirty="0">
                <a:solidFill>
                  <a:srgbClr val="000000"/>
                </a:solidFill>
              </a:rPr>
              <a:t>3.2  </a:t>
            </a:r>
            <a:r>
              <a:rPr lang="zh-CN" altLang="en-US" dirty="0">
                <a:solidFill>
                  <a:srgbClr val="000000"/>
                </a:solidFill>
              </a:rPr>
              <a:t>基本灰度变换</a:t>
            </a:r>
            <a:endParaRPr lang="zh-CN" altLang="en-US" dirty="0"/>
          </a:p>
        </p:txBody>
      </p:sp>
      <p:grpSp>
        <p:nvGrpSpPr>
          <p:cNvPr id="5" name="组合 4"/>
          <p:cNvGrpSpPr/>
          <p:nvPr/>
        </p:nvGrpSpPr>
        <p:grpSpPr>
          <a:xfrm>
            <a:off x="4476750" y="1715304"/>
            <a:ext cx="4556399" cy="4452850"/>
            <a:chOff x="4408089" y="2402791"/>
            <a:chExt cx="4556399" cy="445285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06" y="2812322"/>
              <a:ext cx="4452682" cy="404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9"/>
            <p:cNvSpPr>
              <a:spLocks noChangeArrowheads="1"/>
            </p:cNvSpPr>
            <p:nvPr/>
          </p:nvSpPr>
          <p:spPr bwMode="auto">
            <a:xfrm>
              <a:off x="4410704" y="4672611"/>
              <a:ext cx="465247" cy="32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(a)</a:t>
              </a:r>
            </a:p>
          </p:txBody>
        </p:sp>
        <p:sp>
          <p:nvSpPr>
            <p:cNvPr id="10" name="Rectangle 10"/>
            <p:cNvSpPr>
              <a:spLocks noChangeArrowheads="1"/>
            </p:cNvSpPr>
            <p:nvPr/>
          </p:nvSpPr>
          <p:spPr bwMode="auto">
            <a:xfrm>
              <a:off x="6541291" y="4672611"/>
              <a:ext cx="465247" cy="32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(b)</a:t>
              </a:r>
            </a:p>
          </p:txBody>
        </p:sp>
        <p:sp>
          <p:nvSpPr>
            <p:cNvPr id="11" name="Rectangle 11"/>
            <p:cNvSpPr>
              <a:spLocks noChangeArrowheads="1"/>
            </p:cNvSpPr>
            <p:nvPr/>
          </p:nvSpPr>
          <p:spPr bwMode="auto">
            <a:xfrm>
              <a:off x="4408089" y="6471072"/>
              <a:ext cx="465247" cy="32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(c)</a:t>
              </a:r>
            </a:p>
          </p:txBody>
        </p:sp>
        <p:sp>
          <p:nvSpPr>
            <p:cNvPr id="12" name="Rectangle 12"/>
            <p:cNvSpPr>
              <a:spLocks noChangeArrowheads="1"/>
            </p:cNvSpPr>
            <p:nvPr/>
          </p:nvSpPr>
          <p:spPr bwMode="auto">
            <a:xfrm>
              <a:off x="6505523" y="6471071"/>
              <a:ext cx="465247" cy="32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楷体_GB2312" pitchFamily="49" charset="-122"/>
                </a:rPr>
                <a:t>(d)</a:t>
              </a:r>
            </a:p>
          </p:txBody>
        </p:sp>
        <p:sp>
          <p:nvSpPr>
            <p:cNvPr id="16" name="Text Box 18"/>
            <p:cNvSpPr txBox="1">
              <a:spLocks noChangeArrowheads="1"/>
            </p:cNvSpPr>
            <p:nvPr/>
          </p:nvSpPr>
          <p:spPr bwMode="auto">
            <a:xfrm>
              <a:off x="4716016" y="2402791"/>
              <a:ext cx="1674813" cy="37623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800" dirty="0">
                  <a:latin typeface="微软雅黑" panose="020B0503020204020204" pitchFamily="34" charset="-122"/>
                  <a:ea typeface="微软雅黑" panose="020B0503020204020204" pitchFamily="34" charset="-122"/>
                </a:rPr>
                <a:t>消除背景细节</a:t>
              </a:r>
            </a:p>
          </p:txBody>
        </p:sp>
        <p:sp>
          <p:nvSpPr>
            <p:cNvPr id="19" name="Text Box 21"/>
            <p:cNvSpPr txBox="1">
              <a:spLocks noChangeArrowheads="1"/>
            </p:cNvSpPr>
            <p:nvPr/>
          </p:nvSpPr>
          <p:spPr bwMode="auto">
            <a:xfrm>
              <a:off x="6678521" y="2418780"/>
              <a:ext cx="1808163" cy="376238"/>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800" dirty="0">
                  <a:latin typeface="微软雅黑" panose="020B0503020204020204" pitchFamily="34" charset="-122"/>
                  <a:ea typeface="微软雅黑" panose="020B0503020204020204" pitchFamily="34" charset="-122"/>
                </a:rPr>
                <a:t>保留背景细节</a:t>
              </a:r>
            </a:p>
          </p:txBody>
        </p:sp>
      </p:grpSp>
    </p:spTree>
    <p:extLst>
      <p:ext uri="{BB962C8B-B14F-4D97-AF65-F5344CB8AC3E}">
        <p14:creationId xmlns:p14="http://schemas.microsoft.com/office/powerpoint/2010/main" val="1501639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分段线性变换函数</a:t>
            </a:r>
          </a:p>
        </p:txBody>
      </p:sp>
      <p:sp>
        <p:nvSpPr>
          <p:cNvPr id="3" name="内容占位符 2"/>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、位图切割：把数字图像分解成为位平面，（每一个位平面可以处理为一幅二值图像）对于分析每一位在图像中的相对重要性是有用的。（高阶位如前</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位包含视觉上很重要的大多数数据；其它位对图像中的更多微小细节有作用）</a:t>
            </a:r>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例如：</a:t>
            </a:r>
            <a:r>
              <a:rPr lang="zh-CN" altLang="en-US" dirty="0">
                <a:latin typeface="微软雅黑" panose="020B0503020204020204" pitchFamily="34" charset="-122"/>
                <a:ea typeface="微软雅黑" panose="020B0503020204020204" pitchFamily="34" charset="-122"/>
              </a:rPr>
              <a:t>每个象素点的灰度值用</a:t>
            </a:r>
            <a:r>
              <a:rPr lang="en-US" altLang="zh-CN" dirty="0">
                <a:latin typeface="微软雅黑" panose="020B0503020204020204" pitchFamily="34" charset="-122"/>
                <a:ea typeface="微软雅黑" panose="020B0503020204020204" pitchFamily="34" charset="-122"/>
              </a:rPr>
              <a:t>8bit</a:t>
            </a:r>
            <a:r>
              <a:rPr lang="zh-CN" altLang="en-US" dirty="0">
                <a:latin typeface="微软雅黑" panose="020B0503020204020204" pitchFamily="34" charset="-122"/>
                <a:ea typeface="微软雅黑" panose="020B0503020204020204" pitchFamily="34" charset="-122"/>
              </a:rPr>
              <a:t>表示，假如某像素点的灰度值为</a:t>
            </a:r>
            <a:r>
              <a:rPr lang="en-US" altLang="zh-CN" dirty="0">
                <a:latin typeface="微软雅黑" panose="020B0503020204020204" pitchFamily="34" charset="-122"/>
                <a:ea typeface="微软雅黑" panose="020B0503020204020204" pitchFamily="34" charset="-122"/>
              </a:rPr>
              <a:t>00100010,</a:t>
            </a:r>
            <a:r>
              <a:rPr lang="zh-CN" altLang="en-US" dirty="0">
                <a:latin typeface="微软雅黑" panose="020B0503020204020204" pitchFamily="34" charset="-122"/>
                <a:ea typeface="微软雅黑" panose="020B0503020204020204" pitchFamily="34" charset="-122"/>
              </a:rPr>
              <a:t>分解处理 如下</a:t>
            </a:r>
            <a:r>
              <a:rPr lang="en-US" altLang="zh-CN" dirty="0">
                <a:latin typeface="微软雅黑" panose="020B0503020204020204" pitchFamily="34" charset="-122"/>
                <a:ea typeface="微软雅黑" panose="020B0503020204020204" pitchFamily="34" charset="-122"/>
              </a:rPr>
              <a:t>: </a:t>
            </a:r>
          </a:p>
        </p:txBody>
      </p:sp>
      <p:sp>
        <p:nvSpPr>
          <p:cNvPr id="4" name="文本占位符 3"/>
          <p:cNvSpPr>
            <a:spLocks noGrp="1"/>
          </p:cNvSpPr>
          <p:nvPr>
            <p:ph type="body" sz="quarter" idx="10"/>
          </p:nvPr>
        </p:nvSpPr>
        <p:spPr/>
        <p:txBody>
          <a:bodyPr/>
          <a:lstStyle/>
          <a:p>
            <a:r>
              <a:rPr lang="zh-CN" altLang="en-US" dirty="0">
                <a:solidFill>
                  <a:srgbClr val="000000"/>
                </a:solidFill>
              </a:rPr>
              <a:t> </a:t>
            </a:r>
            <a:r>
              <a:rPr lang="en-US" altLang="zh-CN" dirty="0">
                <a:solidFill>
                  <a:srgbClr val="000000"/>
                </a:solidFill>
              </a:rPr>
              <a:t>3.2  </a:t>
            </a:r>
            <a:r>
              <a:rPr lang="zh-CN" altLang="en-US" dirty="0">
                <a:solidFill>
                  <a:srgbClr val="000000"/>
                </a:solidFill>
              </a:rPr>
              <a:t>基本灰度变换</a:t>
            </a:r>
            <a:endParaRPr lang="zh-CN" altLang="en-US" dirty="0"/>
          </a:p>
        </p:txBody>
      </p:sp>
      <p:graphicFrame>
        <p:nvGraphicFramePr>
          <p:cNvPr id="7" name="Object 9"/>
          <p:cNvGraphicFramePr>
            <a:graphicFrameLocks noChangeAspect="1"/>
          </p:cNvGraphicFramePr>
          <p:nvPr>
            <p:extLst>
              <p:ext uri="{D42A27DB-BD31-4B8C-83A1-F6EECF244321}">
                <p14:modId xmlns:p14="http://schemas.microsoft.com/office/powerpoint/2010/main" val="785840764"/>
              </p:ext>
            </p:extLst>
          </p:nvPr>
        </p:nvGraphicFramePr>
        <p:xfrm>
          <a:off x="1421170" y="3941729"/>
          <a:ext cx="5478710" cy="338138"/>
        </p:xfrm>
        <a:graphic>
          <a:graphicData uri="http://schemas.openxmlformats.org/presentationml/2006/ole">
            <mc:AlternateContent xmlns:mc="http://schemas.openxmlformats.org/markup-compatibility/2006">
              <mc:Choice xmlns:v="urn:schemas-microsoft-com:vml" Requires="v">
                <p:oleObj spid="_x0000_s741110" name="公式" r:id="rId3" imgW="2730240" imgH="190440" progId="Equation.3">
                  <p:embed/>
                </p:oleObj>
              </mc:Choice>
              <mc:Fallback>
                <p:oleObj name="公式" r:id="rId3" imgW="2730240" imgH="190440" progId="Equation.3">
                  <p:embed/>
                  <p:pic>
                    <p:nvPicPr>
                      <p:cNvPr id="0" name=""/>
                      <p:cNvPicPr>
                        <a:picLocks noChangeAspect="1" noChangeArrowheads="1"/>
                      </p:cNvPicPr>
                      <p:nvPr/>
                    </p:nvPicPr>
                    <p:blipFill>
                      <a:blip r:embed="rId4"/>
                      <a:srcRect/>
                      <a:stretch>
                        <a:fillRect/>
                      </a:stretch>
                    </p:blipFill>
                    <p:spPr bwMode="auto">
                      <a:xfrm>
                        <a:off x="1421170" y="3941729"/>
                        <a:ext cx="5478710" cy="338138"/>
                      </a:xfrm>
                      <a:prstGeom prst="rect">
                        <a:avLst/>
                      </a:prstGeom>
                      <a:noFill/>
                      <a:ln>
                        <a:noFill/>
                      </a:ln>
                      <a:effectLst/>
                    </p:spPr>
                  </p:pic>
                </p:oleObj>
              </mc:Fallback>
            </mc:AlternateContent>
          </a:graphicData>
        </a:graphic>
      </p:graphicFrame>
      <p:grpSp>
        <p:nvGrpSpPr>
          <p:cNvPr id="8" name="Group 42"/>
          <p:cNvGrpSpPr>
            <a:grpSpLocks/>
          </p:cNvGrpSpPr>
          <p:nvPr/>
        </p:nvGrpSpPr>
        <p:grpSpPr bwMode="auto">
          <a:xfrm>
            <a:off x="899592" y="4480098"/>
            <a:ext cx="6399884" cy="2184161"/>
            <a:chOff x="333" y="2069"/>
            <a:chExt cx="4823" cy="1646"/>
          </a:xfrm>
        </p:grpSpPr>
        <p:graphicFrame>
          <p:nvGraphicFramePr>
            <p:cNvPr id="9" name="Object 11"/>
            <p:cNvGraphicFramePr>
              <a:graphicFrameLocks noChangeAspect="1"/>
            </p:cNvGraphicFramePr>
            <p:nvPr/>
          </p:nvGraphicFramePr>
          <p:xfrm>
            <a:off x="4234" y="2192"/>
            <a:ext cx="922" cy="207"/>
          </p:xfrm>
          <a:graphic>
            <a:graphicData uri="http://schemas.openxmlformats.org/presentationml/2006/ole">
              <mc:AlternateContent xmlns:mc="http://schemas.openxmlformats.org/markup-compatibility/2006">
                <mc:Choice xmlns:v="urn:schemas-microsoft-com:vml" Requires="v">
                  <p:oleObj spid="_x0000_s741111" name="公式" r:id="rId5" imgW="838080" imgH="203040" progId="Equation.3">
                    <p:embed/>
                  </p:oleObj>
                </mc:Choice>
                <mc:Fallback>
                  <p:oleObj name="公式" r:id="rId5" imgW="8380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4" y="2192"/>
                          <a:ext cx="922"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3644" y="2328"/>
            <a:ext cx="922" cy="207"/>
          </p:xfrm>
          <a:graphic>
            <a:graphicData uri="http://schemas.openxmlformats.org/presentationml/2006/ole">
              <mc:AlternateContent xmlns:mc="http://schemas.openxmlformats.org/markup-compatibility/2006">
                <mc:Choice xmlns:v="urn:schemas-microsoft-com:vml" Requires="v">
                  <p:oleObj spid="_x0000_s741112" name="公式" r:id="rId7" imgW="838080" imgH="203040" progId="Equation.3">
                    <p:embed/>
                  </p:oleObj>
                </mc:Choice>
                <mc:Fallback>
                  <p:oleObj name="公式" r:id="rId7" imgW="8380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 y="2328"/>
                          <a:ext cx="922"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p:cNvGraphicFramePr>
              <a:graphicFrameLocks noChangeAspect="1"/>
            </p:cNvGraphicFramePr>
            <p:nvPr/>
          </p:nvGraphicFramePr>
          <p:xfrm>
            <a:off x="3101" y="2555"/>
            <a:ext cx="921" cy="207"/>
          </p:xfrm>
          <a:graphic>
            <a:graphicData uri="http://schemas.openxmlformats.org/presentationml/2006/ole">
              <mc:AlternateContent xmlns:mc="http://schemas.openxmlformats.org/markup-compatibility/2006">
                <mc:Choice xmlns:v="urn:schemas-microsoft-com:vml" Requires="v">
                  <p:oleObj spid="_x0000_s741113" name="公式" r:id="rId9" imgW="838080" imgH="203040" progId="Equation.3">
                    <p:embed/>
                  </p:oleObj>
                </mc:Choice>
                <mc:Fallback>
                  <p:oleObj name="公式" r:id="rId9" imgW="83808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1" y="2555"/>
                          <a:ext cx="921"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1"/>
            <p:cNvGraphicFramePr>
              <a:graphicFrameLocks noChangeAspect="1"/>
            </p:cNvGraphicFramePr>
            <p:nvPr/>
          </p:nvGraphicFramePr>
          <p:xfrm>
            <a:off x="2012" y="2918"/>
            <a:ext cx="921" cy="207"/>
          </p:xfrm>
          <a:graphic>
            <a:graphicData uri="http://schemas.openxmlformats.org/presentationml/2006/ole">
              <mc:AlternateContent xmlns:mc="http://schemas.openxmlformats.org/markup-compatibility/2006">
                <mc:Choice xmlns:v="urn:schemas-microsoft-com:vml" Requires="v">
                  <p:oleObj spid="_x0000_s741114" name="公式" r:id="rId11" imgW="838080" imgH="203040" progId="Equation.3">
                    <p:embed/>
                  </p:oleObj>
                </mc:Choice>
                <mc:Fallback>
                  <p:oleObj name="公式" r:id="rId11" imgW="8380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2" y="2918"/>
                          <a:ext cx="921"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4"/>
            <p:cNvGraphicFramePr>
              <a:graphicFrameLocks noChangeAspect="1"/>
            </p:cNvGraphicFramePr>
            <p:nvPr/>
          </p:nvGraphicFramePr>
          <p:xfrm>
            <a:off x="2510" y="2782"/>
            <a:ext cx="922" cy="207"/>
          </p:xfrm>
          <a:graphic>
            <a:graphicData uri="http://schemas.openxmlformats.org/presentationml/2006/ole">
              <mc:AlternateContent xmlns:mc="http://schemas.openxmlformats.org/markup-compatibility/2006">
                <mc:Choice xmlns:v="urn:schemas-microsoft-com:vml" Requires="v">
                  <p:oleObj spid="_x0000_s741115" name="公式" r:id="rId13" imgW="838080" imgH="203040" progId="Equation.3">
                    <p:embed/>
                  </p:oleObj>
                </mc:Choice>
                <mc:Fallback>
                  <p:oleObj name="公式" r:id="rId13" imgW="8380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0" y="2782"/>
                          <a:ext cx="922"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7"/>
            <p:cNvGraphicFramePr>
              <a:graphicFrameLocks noChangeAspect="1"/>
            </p:cNvGraphicFramePr>
            <p:nvPr/>
          </p:nvGraphicFramePr>
          <p:xfrm>
            <a:off x="1380" y="3145"/>
            <a:ext cx="1005" cy="207"/>
          </p:xfrm>
          <a:graphic>
            <a:graphicData uri="http://schemas.openxmlformats.org/presentationml/2006/ole">
              <mc:AlternateContent xmlns:mc="http://schemas.openxmlformats.org/markup-compatibility/2006">
                <mc:Choice xmlns:v="urn:schemas-microsoft-com:vml" Requires="v">
                  <p:oleObj spid="_x0000_s741116" name="公式" r:id="rId15" imgW="914400" imgH="203040" progId="Equation.3">
                    <p:embed/>
                  </p:oleObj>
                </mc:Choice>
                <mc:Fallback>
                  <p:oleObj name="公式" r:id="rId15" imgW="91440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0" y="3145"/>
                          <a:ext cx="1005"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0"/>
            <p:cNvGraphicFramePr>
              <a:graphicFrameLocks noChangeAspect="1"/>
            </p:cNvGraphicFramePr>
            <p:nvPr/>
          </p:nvGraphicFramePr>
          <p:xfrm>
            <a:off x="333" y="3508"/>
            <a:ext cx="922" cy="207"/>
          </p:xfrm>
          <a:graphic>
            <a:graphicData uri="http://schemas.openxmlformats.org/presentationml/2006/ole">
              <mc:AlternateContent xmlns:mc="http://schemas.openxmlformats.org/markup-compatibility/2006">
                <mc:Choice xmlns:v="urn:schemas-microsoft-com:vml" Requires="v">
                  <p:oleObj spid="_x0000_s741117" name="公式" r:id="rId17" imgW="838080" imgH="203040" progId="Equation.3">
                    <p:embed/>
                  </p:oleObj>
                </mc:Choice>
                <mc:Fallback>
                  <p:oleObj name="公式" r:id="rId17" imgW="8380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3" y="3508"/>
                          <a:ext cx="922"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3"/>
            <p:cNvGraphicFramePr>
              <a:graphicFrameLocks noChangeAspect="1"/>
            </p:cNvGraphicFramePr>
            <p:nvPr/>
          </p:nvGraphicFramePr>
          <p:xfrm>
            <a:off x="832" y="3282"/>
            <a:ext cx="922" cy="206"/>
          </p:xfrm>
          <a:graphic>
            <a:graphicData uri="http://schemas.openxmlformats.org/presentationml/2006/ole">
              <mc:AlternateContent xmlns:mc="http://schemas.openxmlformats.org/markup-compatibility/2006">
                <mc:Choice xmlns:v="urn:schemas-microsoft-com:vml" Requires="v">
                  <p:oleObj spid="_x0000_s741118" name="公式" r:id="rId19" imgW="838080" imgH="203040" progId="Equation.3">
                    <p:embed/>
                  </p:oleObj>
                </mc:Choice>
                <mc:Fallback>
                  <p:oleObj name="公式" r:id="rId19" imgW="83808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2" y="3282"/>
                          <a:ext cx="92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34"/>
            <p:cNvSpPr>
              <a:spLocks noChangeShapeType="1"/>
            </p:cNvSpPr>
            <p:nvPr/>
          </p:nvSpPr>
          <p:spPr bwMode="auto">
            <a:xfrm>
              <a:off x="793" y="2115"/>
              <a:ext cx="0" cy="140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35"/>
            <p:cNvSpPr>
              <a:spLocks noChangeShapeType="1"/>
            </p:cNvSpPr>
            <p:nvPr/>
          </p:nvSpPr>
          <p:spPr bwMode="auto">
            <a:xfrm>
              <a:off x="1338" y="2115"/>
              <a:ext cx="0" cy="117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36"/>
            <p:cNvSpPr>
              <a:spLocks noChangeShapeType="1"/>
            </p:cNvSpPr>
            <p:nvPr/>
          </p:nvSpPr>
          <p:spPr bwMode="auto">
            <a:xfrm>
              <a:off x="1882" y="2161"/>
              <a:ext cx="0" cy="104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37"/>
            <p:cNvSpPr>
              <a:spLocks noChangeShapeType="1"/>
            </p:cNvSpPr>
            <p:nvPr/>
          </p:nvSpPr>
          <p:spPr bwMode="auto">
            <a:xfrm>
              <a:off x="2426" y="2115"/>
              <a:ext cx="0" cy="81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38"/>
            <p:cNvSpPr>
              <a:spLocks noChangeShapeType="1"/>
            </p:cNvSpPr>
            <p:nvPr/>
          </p:nvSpPr>
          <p:spPr bwMode="auto">
            <a:xfrm>
              <a:off x="2971" y="2115"/>
              <a:ext cx="0" cy="6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39"/>
            <p:cNvSpPr>
              <a:spLocks noChangeShapeType="1"/>
            </p:cNvSpPr>
            <p:nvPr/>
          </p:nvSpPr>
          <p:spPr bwMode="auto">
            <a:xfrm>
              <a:off x="3515" y="2115"/>
              <a:ext cx="0" cy="45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40"/>
            <p:cNvSpPr>
              <a:spLocks noChangeShapeType="1"/>
            </p:cNvSpPr>
            <p:nvPr/>
          </p:nvSpPr>
          <p:spPr bwMode="auto">
            <a:xfrm>
              <a:off x="4059" y="2069"/>
              <a:ext cx="0" cy="2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41"/>
            <p:cNvSpPr>
              <a:spLocks noChangeShapeType="1"/>
            </p:cNvSpPr>
            <p:nvPr/>
          </p:nvSpPr>
          <p:spPr bwMode="auto">
            <a:xfrm>
              <a:off x="4604" y="2069"/>
              <a:ext cx="0" cy="1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 name="矩形 4"/>
          <p:cNvSpPr/>
          <p:nvPr/>
        </p:nvSpPr>
        <p:spPr>
          <a:xfrm>
            <a:off x="4184607" y="5880441"/>
            <a:ext cx="4572000" cy="584775"/>
          </a:xfrm>
          <a:prstGeom prst="rect">
            <a:avLst/>
          </a:prstGeom>
        </p:spPr>
        <p:txBody>
          <a:bodyPr>
            <a:spAutoFit/>
          </a:bodyPr>
          <a:lstStyle/>
          <a:p>
            <a:r>
              <a:rPr lang="zh-CN" altLang="en-US" sz="1600" dirty="0">
                <a:latin typeface="微软雅黑" panose="020B0503020204020204" pitchFamily="34" charset="-122"/>
                <a:ea typeface="微软雅黑" panose="020B0503020204020204" pitchFamily="34" charset="-122"/>
              </a:rPr>
              <a:t>这个位置的像素，就分解成了</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部分，各部分的值转成十进制就是该点在该位平面上的灰度值。</a:t>
            </a:r>
          </a:p>
        </p:txBody>
      </p:sp>
    </p:spTree>
    <p:extLst>
      <p:ext uri="{BB962C8B-B14F-4D97-AF65-F5344CB8AC3E}">
        <p14:creationId xmlns:p14="http://schemas.microsoft.com/office/powerpoint/2010/main" val="210230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图象增强的含义和目的</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t>3.1 </a:t>
            </a:r>
            <a:r>
              <a:rPr lang="zh-CN" altLang="en-US" dirty="0"/>
              <a:t>背景知识</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78338"/>
            <a:ext cx="5746239" cy="4326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61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分段线性变换函数</a:t>
            </a:r>
          </a:p>
        </p:txBody>
      </p:sp>
      <p:sp>
        <p:nvSpPr>
          <p:cNvPr id="3" name="内容占位符 2"/>
          <p:cNvSpPr>
            <a:spLocks noGrp="1"/>
          </p:cNvSpPr>
          <p:nvPr>
            <p:ph idx="1"/>
          </p:nvPr>
        </p:nvSpPr>
        <p:spPr/>
        <p:txBody>
          <a:bodyPr/>
          <a:lstStyle/>
          <a:p>
            <a:r>
              <a:rPr lang="en-US" altLang="zh-CN" dirty="0"/>
              <a:t>3. </a:t>
            </a:r>
            <a:r>
              <a:rPr lang="zh-CN" altLang="en-US" dirty="0"/>
              <a:t>位图切割示例</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solidFill>
                  <a:srgbClr val="000000"/>
                </a:solidFill>
              </a:rPr>
              <a:t> </a:t>
            </a:r>
            <a:r>
              <a:rPr lang="en-US" altLang="zh-CN" dirty="0">
                <a:solidFill>
                  <a:srgbClr val="000000"/>
                </a:solidFill>
              </a:rPr>
              <a:t>3.2  </a:t>
            </a:r>
            <a:r>
              <a:rPr lang="zh-CN" altLang="en-US" dirty="0">
                <a:solidFill>
                  <a:srgbClr val="000000"/>
                </a:solidFill>
              </a:rPr>
              <a:t>基本灰度变换</a:t>
            </a:r>
            <a:endParaRPr lang="zh-CN" alt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99" y="1130233"/>
            <a:ext cx="4714875" cy="494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2" y="2530409"/>
            <a:ext cx="33528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168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分段线性变换函数</a:t>
            </a:r>
          </a:p>
        </p:txBody>
      </p:sp>
      <p:sp>
        <p:nvSpPr>
          <p:cNvPr id="3" name="内容占位符 2"/>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位图切割示例</a:t>
            </a: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solidFill>
                  <a:srgbClr val="000000"/>
                </a:solidFill>
              </a:rPr>
              <a:t> </a:t>
            </a:r>
            <a:r>
              <a:rPr lang="en-US" altLang="zh-CN" dirty="0">
                <a:solidFill>
                  <a:srgbClr val="000000"/>
                </a:solidFill>
              </a:rPr>
              <a:t>3.2  </a:t>
            </a:r>
            <a:r>
              <a:rPr lang="zh-CN" altLang="en-US" dirty="0">
                <a:solidFill>
                  <a:srgbClr val="000000"/>
                </a:solidFill>
              </a:rPr>
              <a:t>基本灰度变换</a:t>
            </a:r>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060848"/>
            <a:ext cx="7961500" cy="479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66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分段线性变换函数</a:t>
            </a:r>
          </a:p>
        </p:txBody>
      </p:sp>
      <p:sp>
        <p:nvSpPr>
          <p:cNvPr id="3" name="内容占位符 2"/>
          <p:cNvSpPr>
            <a:spLocks noGrp="1"/>
          </p:cNvSpPr>
          <p:nvPr>
            <p:ph idx="1"/>
          </p:nvPr>
        </p:nvSpPr>
        <p:spPr/>
        <p:txBody>
          <a:bodyPr/>
          <a:lstStyle/>
          <a:p>
            <a:r>
              <a:rPr lang="zh-CN" altLang="en-US" dirty="0"/>
              <a:t>位图切割在图像压缩和重建中的应用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重建：</a:t>
            </a:r>
          </a:p>
          <a:p>
            <a:pPr lvl="1"/>
            <a:r>
              <a:rPr lang="zh-CN" altLang="en-US" dirty="0"/>
              <a:t>第</a:t>
            </a:r>
            <a:r>
              <a:rPr lang="en-US" altLang="zh-CN" dirty="0"/>
              <a:t>n</a:t>
            </a:r>
            <a:r>
              <a:rPr lang="zh-CN" altLang="en-US" dirty="0"/>
              <a:t>个</a:t>
            </a:r>
            <a:r>
              <a:rPr lang="en-US" altLang="zh-CN" dirty="0"/>
              <a:t>bit</a:t>
            </a:r>
            <a:r>
              <a:rPr lang="zh-CN" altLang="en-US" dirty="0"/>
              <a:t>平面的每个像素            ；</a:t>
            </a:r>
          </a:p>
          <a:p>
            <a:pPr lvl="1"/>
            <a:r>
              <a:rPr lang="zh-CN" altLang="en-US" dirty="0"/>
              <a:t>所有</a:t>
            </a:r>
            <a:r>
              <a:rPr lang="en-US" altLang="zh-CN" dirty="0"/>
              <a:t>bit</a:t>
            </a:r>
            <a:r>
              <a:rPr lang="zh-CN" altLang="en-US" dirty="0"/>
              <a:t>平面相加；</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zh-CN" altLang="en-US" dirty="0">
                <a:solidFill>
                  <a:srgbClr val="000000"/>
                </a:solidFill>
              </a:rPr>
              <a:t> </a:t>
            </a:r>
            <a:r>
              <a:rPr lang="en-US" altLang="zh-CN" dirty="0">
                <a:solidFill>
                  <a:srgbClr val="000000"/>
                </a:solidFill>
              </a:rPr>
              <a:t>3.2  </a:t>
            </a:r>
            <a:r>
              <a:rPr lang="zh-CN" altLang="en-US" dirty="0">
                <a:solidFill>
                  <a:srgbClr val="000000"/>
                </a:solidFill>
              </a:rPr>
              <a:t>基本灰度变换</a:t>
            </a:r>
            <a:endParaRPr lang="zh-CN" alt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371658"/>
            <a:ext cx="9001000" cy="225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28312" y="5378317"/>
            <a:ext cx="653796" cy="208788"/>
          </a:xfrm>
          <a:prstGeom prst="rect">
            <a:avLst/>
          </a:prstGeom>
        </p:spPr>
      </p:pic>
    </p:spTree>
    <p:extLst>
      <p:ext uri="{BB962C8B-B14F-4D97-AF65-F5344CB8AC3E}">
        <p14:creationId xmlns:p14="http://schemas.microsoft.com/office/powerpoint/2010/main" val="315086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Matlab</a:t>
            </a:r>
            <a:r>
              <a:rPr lang="zh-CN" altLang="en-US" dirty="0"/>
              <a:t>实例</a:t>
            </a:r>
          </a:p>
        </p:txBody>
      </p:sp>
      <p:sp>
        <p:nvSpPr>
          <p:cNvPr id="3" name="内容占位符 2"/>
          <p:cNvSpPr>
            <a:spLocks noGrp="1"/>
          </p:cNvSpPr>
          <p:nvPr>
            <p:ph idx="1"/>
          </p:nvPr>
        </p:nvSpPr>
        <p:spPr>
          <a:xfrm>
            <a:off x="393001" y="1567458"/>
            <a:ext cx="8229600" cy="4511741"/>
          </a:xfrm>
        </p:spPr>
        <p:txBody>
          <a:bodyPr/>
          <a:lstStyle/>
          <a:p>
            <a:r>
              <a:rPr lang="en-US" altLang="zh-CN" dirty="0"/>
              <a:t>MATLAB </a:t>
            </a:r>
            <a:r>
              <a:rPr lang="zh-CN" altLang="en-US" dirty="0"/>
              <a:t>例子</a:t>
            </a:r>
            <a:r>
              <a:rPr lang="en-US" altLang="zh-CN" dirty="0"/>
              <a:t>:</a:t>
            </a:r>
            <a:r>
              <a:rPr lang="zh-CN" altLang="en-US" dirty="0"/>
              <a:t>线性变换</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sp>
        <p:nvSpPr>
          <p:cNvPr id="6" name="Rectangle 3"/>
          <p:cNvSpPr txBox="1">
            <a:spLocks noChangeArrowheads="1"/>
          </p:cNvSpPr>
          <p:nvPr/>
        </p:nvSpPr>
        <p:spPr>
          <a:xfrm>
            <a:off x="270260" y="2060848"/>
            <a:ext cx="2925762" cy="1723218"/>
          </a:xfrm>
          <a:prstGeom prst="rect">
            <a:avLst/>
          </a:prstGeom>
          <a:solidFill>
            <a:schemeClr val="accent5"/>
          </a:solidFill>
          <a:ln/>
        </p:spPr>
        <p:txBody>
          <a:bodyPr/>
          <a:lstStyle>
            <a:lvl1pPr marL="469900" indent="-469900" algn="l" rtl="0" fontAlgn="base">
              <a:spcBef>
                <a:spcPct val="20000"/>
              </a:spcBef>
              <a:spcAft>
                <a:spcPct val="0"/>
              </a:spcAft>
              <a:buClr>
                <a:schemeClr val="accent2"/>
              </a:buClr>
              <a:buFont typeface="Wingdings" panose="05000000000000000000" pitchFamily="2" charset="2"/>
              <a:buChar char="Ø"/>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zh-CN" sz="1900" dirty="0"/>
              <a:t>I=</a:t>
            </a:r>
            <a:r>
              <a:rPr lang="en-US" altLang="zh-CN" sz="1900" dirty="0" err="1"/>
              <a:t>imread</a:t>
            </a:r>
            <a:r>
              <a:rPr lang="en-US" altLang="zh-CN" sz="1900" dirty="0"/>
              <a:t>('</a:t>
            </a:r>
            <a:r>
              <a:rPr lang="en-US" altLang="zh-CN" sz="1900" dirty="0" err="1"/>
              <a:t>pout.tif</a:t>
            </a:r>
            <a:r>
              <a:rPr lang="en-US" altLang="zh-CN" sz="1900" dirty="0"/>
              <a:t>');</a:t>
            </a:r>
          </a:p>
          <a:p>
            <a:pPr>
              <a:lnSpc>
                <a:spcPct val="80000"/>
              </a:lnSpc>
              <a:buFont typeface="Wingdings" panose="05000000000000000000" pitchFamily="2" charset="2"/>
              <a:buNone/>
            </a:pPr>
            <a:r>
              <a:rPr lang="en-US" altLang="zh-CN" sz="1900" dirty="0"/>
              <a:t>pout=double(I);</a:t>
            </a:r>
          </a:p>
          <a:p>
            <a:pPr>
              <a:lnSpc>
                <a:spcPct val="80000"/>
              </a:lnSpc>
              <a:buFont typeface="Wingdings" panose="05000000000000000000" pitchFamily="2" charset="2"/>
              <a:buNone/>
            </a:pPr>
            <a:r>
              <a:rPr lang="en-US" altLang="zh-CN" sz="1900" dirty="0"/>
              <a:t>A=0.5; B=50;</a:t>
            </a:r>
          </a:p>
          <a:p>
            <a:pPr>
              <a:lnSpc>
                <a:spcPct val="80000"/>
              </a:lnSpc>
              <a:buFont typeface="Wingdings" panose="05000000000000000000" pitchFamily="2" charset="2"/>
              <a:buNone/>
            </a:pPr>
            <a:r>
              <a:rPr lang="en-US" altLang="zh-CN" sz="1900" dirty="0"/>
              <a:t>pout2=pout*A+B;</a:t>
            </a:r>
          </a:p>
          <a:p>
            <a:pPr>
              <a:lnSpc>
                <a:spcPct val="80000"/>
              </a:lnSpc>
              <a:buFont typeface="Wingdings" panose="05000000000000000000" pitchFamily="2" charset="2"/>
              <a:buNone/>
            </a:pPr>
            <a:r>
              <a:rPr lang="en-US" altLang="zh-CN" sz="1900" dirty="0"/>
              <a:t>A=1.5,B=50;</a:t>
            </a:r>
          </a:p>
          <a:p>
            <a:pPr>
              <a:lnSpc>
                <a:spcPct val="80000"/>
              </a:lnSpc>
              <a:buFont typeface="Wingdings" panose="05000000000000000000" pitchFamily="2" charset="2"/>
              <a:buNone/>
            </a:pPr>
            <a:r>
              <a:rPr lang="en-US" altLang="zh-CN" sz="1900" dirty="0"/>
              <a:t>pout3=pout*A+B;</a:t>
            </a:r>
          </a:p>
          <a:p>
            <a:pPr>
              <a:lnSpc>
                <a:spcPct val="80000"/>
              </a:lnSpc>
              <a:buFont typeface="Wingdings" panose="05000000000000000000" pitchFamily="2" charset="2"/>
              <a:buNone/>
            </a:pPr>
            <a:endParaRPr lang="en-US" altLang="zh-CN" sz="1900" dirty="0"/>
          </a:p>
        </p:txBody>
      </p:sp>
      <p:sp>
        <p:nvSpPr>
          <p:cNvPr id="8" name="Text Box 6"/>
          <p:cNvSpPr txBox="1">
            <a:spLocks noChangeArrowheads="1"/>
          </p:cNvSpPr>
          <p:nvPr/>
        </p:nvSpPr>
        <p:spPr bwMode="auto">
          <a:xfrm>
            <a:off x="3403600" y="2090166"/>
            <a:ext cx="3673475" cy="1631216"/>
          </a:xfrm>
          <a:prstGeom prst="rect">
            <a:avLst/>
          </a:prstGeom>
          <a:solidFill>
            <a:schemeClr val="accent5"/>
          </a:solidFill>
          <a:ln>
            <a:noFill/>
          </a:ln>
          <a:effectLst/>
        </p:spPr>
        <p:txBody>
          <a:bodyPr>
            <a:spAutoFit/>
          </a:bodyPr>
          <a:lstStyle/>
          <a:p>
            <a:r>
              <a:rPr lang="en-US" altLang="zh-CN" sz="2000" dirty="0">
                <a:ea typeface="宋体" panose="02010600030101010101" pitchFamily="2" charset="-122"/>
              </a:rPr>
              <a:t>J1=uint8(pout2);</a:t>
            </a:r>
          </a:p>
          <a:p>
            <a:r>
              <a:rPr lang="en-US" altLang="zh-CN" sz="2000" dirty="0">
                <a:ea typeface="宋体" panose="02010600030101010101" pitchFamily="2" charset="-122"/>
              </a:rPr>
              <a:t>J2=uint8(pout3);</a:t>
            </a:r>
          </a:p>
          <a:p>
            <a:r>
              <a:rPr lang="en-US" altLang="zh-CN" sz="2000" dirty="0">
                <a:ea typeface="宋体" panose="02010600030101010101" pitchFamily="2" charset="-122"/>
              </a:rPr>
              <a:t>subplot(1,3,1),</a:t>
            </a:r>
            <a:r>
              <a:rPr lang="en-US" altLang="zh-CN" sz="2000" dirty="0" err="1">
                <a:ea typeface="宋体" panose="02010600030101010101" pitchFamily="2" charset="-122"/>
              </a:rPr>
              <a:t>imshow</a:t>
            </a:r>
            <a:r>
              <a:rPr lang="en-US" altLang="zh-CN" sz="2000" dirty="0">
                <a:ea typeface="宋体" panose="02010600030101010101" pitchFamily="2" charset="-122"/>
              </a:rPr>
              <a:t>(I);</a:t>
            </a:r>
          </a:p>
          <a:p>
            <a:r>
              <a:rPr lang="en-US" altLang="zh-CN" sz="2000" dirty="0">
                <a:ea typeface="宋体" panose="02010600030101010101" pitchFamily="2" charset="-122"/>
              </a:rPr>
              <a:t>subplot(1,3,2),</a:t>
            </a:r>
            <a:r>
              <a:rPr lang="en-US" altLang="zh-CN" sz="2000" dirty="0" err="1">
                <a:ea typeface="宋体" panose="02010600030101010101" pitchFamily="2" charset="-122"/>
              </a:rPr>
              <a:t>imshow</a:t>
            </a:r>
            <a:r>
              <a:rPr lang="en-US" altLang="zh-CN" sz="2000" dirty="0">
                <a:ea typeface="宋体" panose="02010600030101010101" pitchFamily="2" charset="-122"/>
              </a:rPr>
              <a:t>(J1); </a:t>
            </a:r>
          </a:p>
          <a:p>
            <a:r>
              <a:rPr lang="en-US" altLang="zh-CN" sz="2000" dirty="0">
                <a:ea typeface="宋体" panose="02010600030101010101" pitchFamily="2" charset="-122"/>
              </a:rPr>
              <a:t>subplot(1,3,3),</a:t>
            </a:r>
            <a:r>
              <a:rPr lang="en-US" altLang="zh-CN" sz="2000" dirty="0" err="1">
                <a:ea typeface="宋体" panose="02010600030101010101" pitchFamily="2" charset="-122"/>
              </a:rPr>
              <a:t>imshow</a:t>
            </a:r>
            <a:r>
              <a:rPr lang="en-US" altLang="zh-CN" sz="2000" dirty="0">
                <a:ea typeface="宋体" panose="02010600030101010101" pitchFamily="2" charset="-122"/>
              </a:rPr>
              <a:t>(J2);</a:t>
            </a:r>
          </a:p>
        </p:txBody>
      </p:sp>
      <p:grpSp>
        <p:nvGrpSpPr>
          <p:cNvPr id="9" name="Group 41"/>
          <p:cNvGrpSpPr>
            <a:grpSpLocks/>
          </p:cNvGrpSpPr>
          <p:nvPr/>
        </p:nvGrpSpPr>
        <p:grpSpPr bwMode="auto">
          <a:xfrm>
            <a:off x="6671431" y="1942757"/>
            <a:ext cx="2809875" cy="1930400"/>
            <a:chOff x="2154" y="1195"/>
            <a:chExt cx="1770" cy="1216"/>
          </a:xfrm>
        </p:grpSpPr>
        <p:graphicFrame>
          <p:nvGraphicFramePr>
            <p:cNvPr id="10" name="Object 42"/>
            <p:cNvGraphicFramePr>
              <a:graphicFrameLocks noChangeAspect="1"/>
            </p:cNvGraphicFramePr>
            <p:nvPr/>
          </p:nvGraphicFramePr>
          <p:xfrm>
            <a:off x="3327" y="1311"/>
            <a:ext cx="207" cy="107"/>
          </p:xfrm>
          <a:graphic>
            <a:graphicData uri="http://schemas.openxmlformats.org/presentationml/2006/ole">
              <mc:AlternateContent xmlns:mc="http://schemas.openxmlformats.org/markup-compatibility/2006">
                <mc:Choice xmlns:v="urn:schemas-microsoft-com:vml" Requires="v">
                  <p:oleObj spid="_x0000_s743058" name="公式" r:id="rId3" imgW="342720" imgH="177480" progId="Equation.3">
                    <p:embed/>
                  </p:oleObj>
                </mc:Choice>
                <mc:Fallback>
                  <p:oleObj name="公式" r:id="rId3" imgW="34272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 y="1311"/>
                          <a:ext cx="207"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Line 43"/>
            <p:cNvSpPr>
              <a:spLocks noChangeShapeType="1"/>
            </p:cNvSpPr>
            <p:nvPr/>
          </p:nvSpPr>
          <p:spPr bwMode="auto">
            <a:xfrm>
              <a:off x="2570" y="2256"/>
              <a:ext cx="928"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44"/>
            <p:cNvSpPr>
              <a:spLocks noChangeShapeType="1"/>
            </p:cNvSpPr>
            <p:nvPr/>
          </p:nvSpPr>
          <p:spPr bwMode="auto">
            <a:xfrm flipV="1">
              <a:off x="2570" y="1335"/>
              <a:ext cx="0" cy="92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Rectangle 45"/>
            <p:cNvSpPr>
              <a:spLocks noChangeArrowheads="1"/>
            </p:cNvSpPr>
            <p:nvPr/>
          </p:nvSpPr>
          <p:spPr bwMode="auto">
            <a:xfrm>
              <a:off x="2570" y="1434"/>
              <a:ext cx="785" cy="822"/>
            </a:xfrm>
            <a:prstGeom prst="rect">
              <a:avLst/>
            </a:prstGeom>
            <a:noFill/>
            <a:ln w="9525">
              <a:solidFill>
                <a:srgbClr val="000099"/>
              </a:solidFill>
              <a:prstDash val="dash"/>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46"/>
            <p:cNvSpPr>
              <a:spLocks noChangeShapeType="1"/>
            </p:cNvSpPr>
            <p:nvPr/>
          </p:nvSpPr>
          <p:spPr bwMode="auto">
            <a:xfrm flipV="1">
              <a:off x="3058" y="1430"/>
              <a:ext cx="0" cy="8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47"/>
            <p:cNvSpPr>
              <a:spLocks noChangeShapeType="1"/>
            </p:cNvSpPr>
            <p:nvPr/>
          </p:nvSpPr>
          <p:spPr bwMode="auto">
            <a:xfrm flipH="1">
              <a:off x="2566" y="1808"/>
              <a:ext cx="773" cy="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Text Box 48"/>
            <p:cNvSpPr txBox="1">
              <a:spLocks noChangeArrowheads="1"/>
            </p:cNvSpPr>
            <p:nvPr/>
          </p:nvSpPr>
          <p:spPr bwMode="auto">
            <a:xfrm>
              <a:off x="3207" y="2199"/>
              <a:ext cx="308" cy="212"/>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1600" b="1">
                  <a:latin typeface="Times New Roman" panose="02020603050405020304" pitchFamily="18" charset="0"/>
                  <a:ea typeface="宋体" panose="02010600030101010101" pitchFamily="2" charset="-122"/>
                </a:rPr>
                <a:t>255</a:t>
              </a:r>
            </a:p>
          </p:txBody>
        </p:sp>
        <p:sp>
          <p:nvSpPr>
            <p:cNvPr id="17" name="Text Box 49"/>
            <p:cNvSpPr txBox="1">
              <a:spLocks noChangeArrowheads="1"/>
            </p:cNvSpPr>
            <p:nvPr/>
          </p:nvSpPr>
          <p:spPr bwMode="auto">
            <a:xfrm>
              <a:off x="2154" y="1270"/>
              <a:ext cx="471" cy="25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a:r>
                <a:rPr kumimoji="1" lang="en-US" altLang="zh-CN" sz="2000" b="1">
                  <a:latin typeface="Times New Roman" panose="02020603050405020304" pitchFamily="18" charset="0"/>
                  <a:ea typeface="宋体" panose="02010600030101010101" pitchFamily="2" charset="-122"/>
                </a:rPr>
                <a:t>255</a:t>
              </a:r>
            </a:p>
          </p:txBody>
        </p:sp>
        <p:sp>
          <p:nvSpPr>
            <p:cNvPr id="18" name="Line 50"/>
            <p:cNvSpPr>
              <a:spLocks noChangeShapeType="1"/>
            </p:cNvSpPr>
            <p:nvPr/>
          </p:nvSpPr>
          <p:spPr bwMode="auto">
            <a:xfrm flipV="1">
              <a:off x="2570" y="1434"/>
              <a:ext cx="785" cy="822"/>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9" name="Object 51"/>
            <p:cNvGraphicFramePr>
              <a:graphicFrameLocks noChangeAspect="1"/>
            </p:cNvGraphicFramePr>
            <p:nvPr/>
          </p:nvGraphicFramePr>
          <p:xfrm>
            <a:off x="3372" y="1725"/>
            <a:ext cx="214" cy="116"/>
          </p:xfrm>
          <a:graphic>
            <a:graphicData uri="http://schemas.openxmlformats.org/presentationml/2006/ole">
              <mc:AlternateContent xmlns:mc="http://schemas.openxmlformats.org/markup-compatibility/2006">
                <mc:Choice xmlns:v="urn:schemas-microsoft-com:vml" Requires="v">
                  <p:oleObj spid="_x0000_s743059" name="公式" r:id="rId5" imgW="342720" imgH="177480" progId="Equation.3">
                    <p:embed/>
                  </p:oleObj>
                </mc:Choice>
                <mc:Fallback>
                  <p:oleObj name="公式" r:id="rId5" imgW="3427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2" y="1725"/>
                          <a:ext cx="214"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52"/>
            <p:cNvGraphicFramePr>
              <a:graphicFrameLocks noChangeAspect="1"/>
            </p:cNvGraphicFramePr>
            <p:nvPr/>
          </p:nvGraphicFramePr>
          <p:xfrm>
            <a:off x="2951" y="1319"/>
            <a:ext cx="207" cy="107"/>
          </p:xfrm>
          <a:graphic>
            <a:graphicData uri="http://schemas.openxmlformats.org/presentationml/2006/ole">
              <mc:AlternateContent xmlns:mc="http://schemas.openxmlformats.org/markup-compatibility/2006">
                <mc:Choice xmlns:v="urn:schemas-microsoft-com:vml" Requires="v">
                  <p:oleObj spid="_x0000_s743060" name="公式" r:id="rId7" imgW="342720" imgH="177480" progId="Equation.3">
                    <p:embed/>
                  </p:oleObj>
                </mc:Choice>
                <mc:Fallback>
                  <p:oleObj name="公式" r:id="rId7" imgW="342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 y="1319"/>
                          <a:ext cx="207"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53"/>
            <p:cNvGraphicFramePr>
              <a:graphicFrameLocks noChangeAspect="1"/>
            </p:cNvGraphicFramePr>
            <p:nvPr/>
          </p:nvGraphicFramePr>
          <p:xfrm>
            <a:off x="2390" y="2243"/>
            <a:ext cx="262" cy="137"/>
          </p:xfrm>
          <a:graphic>
            <a:graphicData uri="http://schemas.openxmlformats.org/presentationml/2006/ole">
              <mc:AlternateContent xmlns:mc="http://schemas.openxmlformats.org/markup-compatibility/2006">
                <mc:Choice xmlns:v="urn:schemas-microsoft-com:vml" Requires="v">
                  <p:oleObj spid="_x0000_s743061" name="公式" r:id="rId9" imgW="355320" imgH="177480" progId="Equation.3">
                    <p:embed/>
                  </p:oleObj>
                </mc:Choice>
                <mc:Fallback>
                  <p:oleObj name="公式" r:id="rId9" imgW="3553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0" y="2243"/>
                          <a:ext cx="262"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Line 54"/>
            <p:cNvSpPr>
              <a:spLocks noChangeShapeType="1"/>
            </p:cNvSpPr>
            <p:nvPr/>
          </p:nvSpPr>
          <p:spPr bwMode="auto">
            <a:xfrm rot="20833489" flipV="1">
              <a:off x="2486" y="1502"/>
              <a:ext cx="647" cy="689"/>
            </a:xfrm>
            <a:prstGeom prst="line">
              <a:avLst/>
            </a:prstGeom>
            <a:noFill/>
            <a:ln w="571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55"/>
            <p:cNvSpPr>
              <a:spLocks noChangeShapeType="1"/>
            </p:cNvSpPr>
            <p:nvPr/>
          </p:nvSpPr>
          <p:spPr bwMode="auto">
            <a:xfrm rot="1115707" flipV="1">
              <a:off x="2669" y="1696"/>
              <a:ext cx="602" cy="68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Text Box 56"/>
            <p:cNvSpPr txBox="1">
              <a:spLocks noChangeArrowheads="1"/>
            </p:cNvSpPr>
            <p:nvPr/>
          </p:nvSpPr>
          <p:spPr bwMode="auto">
            <a:xfrm>
              <a:off x="3403" y="2122"/>
              <a:ext cx="52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ea typeface="宋体" panose="02010600030101010101" pitchFamily="2" charset="-122"/>
                </a:rPr>
                <a:t>f(x,y)</a:t>
              </a:r>
            </a:p>
          </p:txBody>
        </p:sp>
        <p:graphicFrame>
          <p:nvGraphicFramePr>
            <p:cNvPr id="25" name="Object 57"/>
            <p:cNvGraphicFramePr>
              <a:graphicFrameLocks noChangeAspect="1"/>
            </p:cNvGraphicFramePr>
            <p:nvPr/>
          </p:nvGraphicFramePr>
          <p:xfrm>
            <a:off x="2472" y="1195"/>
            <a:ext cx="952" cy="140"/>
          </p:xfrm>
          <a:graphic>
            <a:graphicData uri="http://schemas.openxmlformats.org/presentationml/2006/ole">
              <mc:AlternateContent xmlns:mc="http://schemas.openxmlformats.org/markup-compatibility/2006">
                <mc:Choice xmlns:v="urn:schemas-microsoft-com:vml" Requires="v">
                  <p:oleObj spid="_x0000_s743062" name="公式" r:id="rId11" imgW="1384200" imgH="203040" progId="Equation.3">
                    <p:embed/>
                  </p:oleObj>
                </mc:Choice>
                <mc:Fallback>
                  <p:oleObj name="公式" r:id="rId11" imgW="138420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2" y="1195"/>
                          <a:ext cx="95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 name="Group 61"/>
          <p:cNvGrpSpPr>
            <a:grpSpLocks/>
          </p:cNvGrpSpPr>
          <p:nvPr/>
        </p:nvGrpSpPr>
        <p:grpSpPr bwMode="auto">
          <a:xfrm>
            <a:off x="393002" y="3861048"/>
            <a:ext cx="7386638" cy="2811462"/>
            <a:chOff x="708" y="2205"/>
            <a:chExt cx="4653" cy="1771"/>
          </a:xfrm>
        </p:grpSpPr>
        <p:pic>
          <p:nvPicPr>
            <p:cNvPr id="2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 y="2409"/>
              <a:ext cx="4293" cy="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8" name="Object 58"/>
            <p:cNvGraphicFramePr>
              <a:graphicFrameLocks noChangeAspect="1"/>
            </p:cNvGraphicFramePr>
            <p:nvPr/>
          </p:nvGraphicFramePr>
          <p:xfrm>
            <a:off x="975" y="2212"/>
            <a:ext cx="544" cy="212"/>
          </p:xfrm>
          <a:graphic>
            <a:graphicData uri="http://schemas.openxmlformats.org/presentationml/2006/ole">
              <mc:AlternateContent xmlns:mc="http://schemas.openxmlformats.org/markup-compatibility/2006">
                <mc:Choice xmlns:v="urn:schemas-microsoft-com:vml" Requires="v">
                  <p:oleObj spid="_x0000_s743063" name="Equation" r:id="rId14" imgW="520560" imgH="203040" progId="Equation.DSMT4">
                    <p:embed/>
                  </p:oleObj>
                </mc:Choice>
                <mc:Fallback>
                  <p:oleObj name="Equation" r:id="rId14" imgW="52056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 y="2212"/>
                          <a:ext cx="5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9"/>
            <p:cNvGraphicFramePr>
              <a:graphicFrameLocks noChangeAspect="1"/>
            </p:cNvGraphicFramePr>
            <p:nvPr/>
          </p:nvGraphicFramePr>
          <p:xfrm>
            <a:off x="1882" y="2205"/>
            <a:ext cx="1672" cy="212"/>
          </p:xfrm>
          <a:graphic>
            <a:graphicData uri="http://schemas.openxmlformats.org/presentationml/2006/ole">
              <mc:AlternateContent xmlns:mc="http://schemas.openxmlformats.org/markup-compatibility/2006">
                <mc:Choice xmlns:v="urn:schemas-microsoft-com:vml" Requires="v">
                  <p:oleObj spid="_x0000_s743064" name="Equation" r:id="rId16" imgW="1600200" imgH="203040" progId="Equation.DSMT4">
                    <p:embed/>
                  </p:oleObj>
                </mc:Choice>
                <mc:Fallback>
                  <p:oleObj name="Equation" r:id="rId16" imgW="160020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2" y="2205"/>
                          <a:ext cx="167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60"/>
            <p:cNvGraphicFramePr>
              <a:graphicFrameLocks noChangeAspect="1"/>
            </p:cNvGraphicFramePr>
            <p:nvPr/>
          </p:nvGraphicFramePr>
          <p:xfrm>
            <a:off x="3703" y="2205"/>
            <a:ext cx="1658" cy="212"/>
          </p:xfrm>
          <a:graphic>
            <a:graphicData uri="http://schemas.openxmlformats.org/presentationml/2006/ole">
              <mc:AlternateContent xmlns:mc="http://schemas.openxmlformats.org/markup-compatibility/2006">
                <mc:Choice xmlns:v="urn:schemas-microsoft-com:vml" Requires="v">
                  <p:oleObj spid="_x0000_s743065" name="Equation" r:id="rId18" imgW="1587240" imgH="203040" progId="Equation.DSMT4">
                    <p:embed/>
                  </p:oleObj>
                </mc:Choice>
                <mc:Fallback>
                  <p:oleObj name="Equation" r:id="rId18" imgW="1587240" imgH="203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03" y="2205"/>
                          <a:ext cx="165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40524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Matlab</a:t>
            </a:r>
            <a:r>
              <a:rPr lang="zh-CN" altLang="en-US"/>
              <a:t>实例</a:t>
            </a:r>
            <a:endParaRPr lang="zh-CN" altLang="en-US" dirty="0"/>
          </a:p>
        </p:txBody>
      </p:sp>
      <p:sp>
        <p:nvSpPr>
          <p:cNvPr id="3" name="内容占位符 2"/>
          <p:cNvSpPr>
            <a:spLocks noGrp="1"/>
          </p:cNvSpPr>
          <p:nvPr>
            <p:ph idx="1"/>
          </p:nvPr>
        </p:nvSpPr>
        <p:spPr/>
        <p:txBody>
          <a:bodyPr/>
          <a:lstStyle/>
          <a:p>
            <a:r>
              <a:rPr lang="zh-CN" altLang="en-US" dirty="0"/>
              <a:t>附录：</a:t>
            </a:r>
            <a:r>
              <a:rPr lang="en-US" altLang="zh-CN" dirty="0" err="1"/>
              <a:t>Matlab</a:t>
            </a:r>
            <a:r>
              <a:rPr lang="zh-CN" altLang="en-US" dirty="0"/>
              <a:t>函数</a:t>
            </a:r>
            <a:r>
              <a:rPr lang="en-US" altLang="zh-CN" dirty="0"/>
              <a:t>:	</a:t>
            </a:r>
            <a:r>
              <a:rPr lang="en-US" altLang="zh-CN" dirty="0" err="1"/>
              <a:t>imadjust</a:t>
            </a:r>
            <a:r>
              <a:rPr lang="zh-CN" altLang="en-US" dirty="0"/>
              <a:t>函数</a:t>
            </a:r>
            <a:endParaRPr lang="en-US" altLang="zh-CN" dirty="0"/>
          </a:p>
          <a:p>
            <a:pPr>
              <a:lnSpc>
                <a:spcPct val="120000"/>
              </a:lnSpc>
            </a:pPr>
            <a:r>
              <a:rPr lang="zh-CN" altLang="en-US" dirty="0"/>
              <a:t>功能：通过灰度变换调整对比度</a:t>
            </a:r>
            <a:br>
              <a:rPr lang="zh-CN" altLang="en-US" dirty="0"/>
            </a:br>
            <a:r>
              <a:rPr lang="zh-CN" altLang="en-US" dirty="0"/>
              <a:t>格式：</a:t>
            </a:r>
            <a:r>
              <a:rPr lang="en-US" altLang="zh-CN" dirty="0">
                <a:solidFill>
                  <a:srgbClr val="002060"/>
                </a:solidFill>
                <a:effectLst>
                  <a:outerShdw blurRad="38100" dist="38100" dir="2700000" algn="tl">
                    <a:srgbClr val="000000">
                      <a:alpha val="43137"/>
                    </a:srgbClr>
                  </a:outerShdw>
                </a:effectLst>
              </a:rPr>
              <a:t>J=</a:t>
            </a:r>
            <a:r>
              <a:rPr lang="en-US" altLang="zh-CN" dirty="0" err="1">
                <a:solidFill>
                  <a:srgbClr val="002060"/>
                </a:solidFill>
                <a:effectLst>
                  <a:outerShdw blurRad="38100" dist="38100" dir="2700000" algn="tl">
                    <a:srgbClr val="000000">
                      <a:alpha val="43137"/>
                    </a:srgbClr>
                  </a:outerShdw>
                </a:effectLst>
              </a:rPr>
              <a:t>imadjust</a:t>
            </a:r>
            <a:r>
              <a:rPr lang="en-US" altLang="zh-CN" dirty="0">
                <a:solidFill>
                  <a:srgbClr val="002060"/>
                </a:solidFill>
                <a:effectLst>
                  <a:outerShdw blurRad="38100" dist="38100" dir="2700000" algn="tl">
                    <a:srgbClr val="000000">
                      <a:alpha val="43137"/>
                    </a:srgbClr>
                  </a:outerShdw>
                </a:effectLst>
              </a:rPr>
              <a:t>(I,[low high],[bottom top],gamma</a:t>
            </a:r>
            <a:r>
              <a:rPr lang="en-US" altLang="zh-CN" sz="2400" dirty="0">
                <a:solidFill>
                  <a:srgbClr val="002060"/>
                </a:solidFill>
                <a:effectLst>
                  <a:outerShdw blurRad="38100" dist="38100" dir="2700000" algn="tl">
                    <a:srgbClr val="000000">
                      <a:alpha val="43137"/>
                    </a:srgbClr>
                  </a:outerShdw>
                </a:effectLst>
              </a:rPr>
              <a:t>)</a:t>
            </a:r>
          </a:p>
          <a:p>
            <a:pPr>
              <a:lnSpc>
                <a:spcPct val="120000"/>
              </a:lnSpc>
              <a:buNone/>
            </a:pPr>
            <a:r>
              <a:rPr lang="zh-CN" altLang="en-US" dirty="0"/>
              <a:t>    将图像</a:t>
            </a:r>
            <a:r>
              <a:rPr lang="en-US" altLang="zh-CN" dirty="0"/>
              <a:t>I</a:t>
            </a:r>
            <a:r>
              <a:rPr lang="zh-CN" altLang="en-US" dirty="0"/>
              <a:t>中的灰度值映射到</a:t>
            </a:r>
            <a:r>
              <a:rPr lang="en-US" altLang="zh-CN" dirty="0"/>
              <a:t>J</a:t>
            </a:r>
            <a:r>
              <a:rPr lang="zh-CN" altLang="en-US" dirty="0"/>
              <a:t>中的新值，即将灰度在</a:t>
            </a:r>
            <a:r>
              <a:rPr lang="en-US" altLang="zh-CN" dirty="0"/>
              <a:t>[low  high]</a:t>
            </a:r>
            <a:r>
              <a:rPr lang="zh-CN" altLang="en-US" dirty="0"/>
              <a:t>之间的值映射到</a:t>
            </a:r>
            <a:r>
              <a:rPr lang="en-US" altLang="zh-CN" dirty="0"/>
              <a:t>[bottom  top]</a:t>
            </a:r>
            <a:r>
              <a:rPr lang="zh-CN" altLang="en-US" dirty="0"/>
              <a:t>之间。 </a:t>
            </a:r>
            <a:endParaRPr lang="zh-CN" altLang="en-US" sz="2400" dirty="0"/>
          </a:p>
          <a:p>
            <a:pPr lvl="1">
              <a:lnSpc>
                <a:spcPct val="120000"/>
              </a:lnSpc>
            </a:pPr>
            <a:r>
              <a:rPr lang="en-US" altLang="zh-CN" dirty="0"/>
              <a:t>gamma </a:t>
            </a:r>
            <a:r>
              <a:rPr lang="zh-CN" altLang="en-US" dirty="0"/>
              <a:t>为校正量</a:t>
            </a:r>
            <a:r>
              <a:rPr lang="en-US" altLang="zh-CN" dirty="0"/>
              <a:t>r ,</a:t>
            </a:r>
            <a:r>
              <a:rPr lang="zh-CN" altLang="en-US" dirty="0"/>
              <a:t>默认为</a:t>
            </a:r>
            <a:r>
              <a:rPr lang="en-US" altLang="zh-CN" dirty="0"/>
              <a:t>1(</a:t>
            </a:r>
            <a:r>
              <a:rPr lang="zh-CN" altLang="en-US" dirty="0"/>
              <a:t>线性变换</a:t>
            </a:r>
            <a:r>
              <a:rPr lang="en-US" altLang="zh-CN" dirty="0"/>
              <a:t>)    </a:t>
            </a:r>
          </a:p>
          <a:p>
            <a:pPr lvl="1">
              <a:lnSpc>
                <a:spcPct val="120000"/>
              </a:lnSpc>
            </a:pPr>
            <a:r>
              <a:rPr lang="en-US" altLang="zh-CN" dirty="0"/>
              <a:t>[low high] </a:t>
            </a:r>
            <a:r>
              <a:rPr lang="zh-CN" altLang="en-US" dirty="0"/>
              <a:t>为原图像中要变换的灰度范围，取值范围在</a:t>
            </a:r>
            <a:r>
              <a:rPr lang="en-US" altLang="zh-CN" dirty="0"/>
              <a:t>[0</a:t>
            </a:r>
            <a:r>
              <a:rPr lang="zh-CN" altLang="en-US" dirty="0"/>
              <a:t>，</a:t>
            </a:r>
            <a:r>
              <a:rPr lang="en-US" altLang="zh-CN" dirty="0"/>
              <a:t>1]</a:t>
            </a:r>
            <a:r>
              <a:rPr lang="zh-CN" altLang="en-US" dirty="0"/>
              <a:t>（归一化后的灰度值），</a:t>
            </a:r>
          </a:p>
          <a:p>
            <a:pPr lvl="1">
              <a:lnSpc>
                <a:spcPct val="120000"/>
              </a:lnSpc>
            </a:pPr>
            <a:r>
              <a:rPr lang="en-US" altLang="zh-CN" dirty="0"/>
              <a:t>[bottom top]</a:t>
            </a:r>
            <a:r>
              <a:rPr lang="zh-CN" altLang="en-US" dirty="0"/>
              <a:t>指定了变换后的灰度范围，取值范围在</a:t>
            </a:r>
            <a:r>
              <a:rPr lang="en-US" altLang="zh-CN" dirty="0"/>
              <a:t>[0</a:t>
            </a:r>
            <a:r>
              <a:rPr lang="zh-CN" altLang="en-US" dirty="0"/>
              <a:t>，</a:t>
            </a:r>
            <a:r>
              <a:rPr lang="en-US" altLang="zh-CN" dirty="0"/>
              <a:t>1] </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spTree>
    <p:extLst>
      <p:ext uri="{BB962C8B-B14F-4D97-AF65-F5344CB8AC3E}">
        <p14:creationId xmlns:p14="http://schemas.microsoft.com/office/powerpoint/2010/main" val="439445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Matlab</a:t>
            </a:r>
            <a:r>
              <a:rPr lang="zh-CN" altLang="en-US" dirty="0"/>
              <a:t>实例</a:t>
            </a:r>
          </a:p>
        </p:txBody>
      </p:sp>
      <p:sp>
        <p:nvSpPr>
          <p:cNvPr id="3" name="内容占位符 2"/>
          <p:cNvSpPr>
            <a:spLocks noGrp="1"/>
          </p:cNvSpPr>
          <p:nvPr>
            <p:ph idx="1"/>
          </p:nvPr>
        </p:nvSpPr>
        <p:spPr/>
        <p:txBody>
          <a:bodyPr/>
          <a:lstStyle/>
          <a:p>
            <a:r>
              <a:rPr lang="zh-CN" altLang="en-US" dirty="0"/>
              <a:t>使用 </a:t>
            </a:r>
            <a:r>
              <a:rPr lang="en-US" altLang="zh-CN" dirty="0" err="1"/>
              <a:t>imadjust</a:t>
            </a:r>
            <a:r>
              <a:rPr lang="en-US" altLang="zh-CN" dirty="0"/>
              <a:t> </a:t>
            </a:r>
            <a:r>
              <a:rPr lang="zh-CN" altLang="en-US" dirty="0"/>
              <a:t>函数</a:t>
            </a: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sp>
        <p:nvSpPr>
          <p:cNvPr id="5" name="Rectangle 3"/>
          <p:cNvSpPr txBox="1">
            <a:spLocks noChangeArrowheads="1"/>
          </p:cNvSpPr>
          <p:nvPr/>
        </p:nvSpPr>
        <p:spPr>
          <a:xfrm>
            <a:off x="611561" y="2076239"/>
            <a:ext cx="7560840" cy="1352761"/>
          </a:xfrm>
          <a:prstGeom prst="rect">
            <a:avLst/>
          </a:prstGeom>
          <a:solidFill>
            <a:schemeClr val="accent5"/>
          </a:solidFill>
        </p:spPr>
        <p:txBody>
          <a:bodyPr/>
          <a:lstStyle>
            <a:lvl1pPr marL="469900" indent="-469900" algn="l" rtl="0" fontAlgn="base">
              <a:spcBef>
                <a:spcPct val="20000"/>
              </a:spcBef>
              <a:spcAft>
                <a:spcPct val="0"/>
              </a:spcAft>
              <a:buClr>
                <a:schemeClr val="accent2"/>
              </a:buClr>
              <a:buFont typeface="Wingdings" panose="05000000000000000000" pitchFamily="2" charset="2"/>
              <a:buChar char="Ø"/>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imread</a:t>
            </a:r>
            <a:r>
              <a:rPr lang="en-US" altLang="zh-CN" sz="2000" b="1" dirty="0">
                <a:latin typeface="楷体_GB2312" pitchFamily="49" charset="-122"/>
                <a:ea typeface="楷体_GB2312" pitchFamily="49" charset="-122"/>
              </a:rPr>
              <a:t>('rice.png');</a:t>
            </a:r>
          </a:p>
          <a:p>
            <a:pPr>
              <a:lnSpc>
                <a:spcPct val="90000"/>
              </a:lnSpc>
              <a:buFont typeface="Wingdings" panose="05000000000000000000" pitchFamily="2" charset="2"/>
              <a:buNone/>
            </a:pPr>
            <a:r>
              <a:rPr lang="en-US" altLang="zh-CN" sz="2000" b="1" dirty="0" err="1">
                <a:latin typeface="楷体_GB2312" pitchFamily="49" charset="-122"/>
                <a:ea typeface="楷体_GB2312" pitchFamily="49" charset="-122"/>
              </a:rPr>
              <a:t>Jm</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imadjust</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,[0.15,0.9],[0,1]);</a:t>
            </a:r>
          </a:p>
          <a:p>
            <a:pPr>
              <a:lnSpc>
                <a:spcPct val="90000"/>
              </a:lnSpc>
              <a:buFont typeface="Wingdings" panose="05000000000000000000" pitchFamily="2" charset="2"/>
              <a:buNone/>
            </a:pPr>
            <a:r>
              <a:rPr lang="en-US" altLang="zh-CN" sz="2000" b="1" dirty="0">
                <a:latin typeface="楷体_GB2312" pitchFamily="49" charset="-122"/>
                <a:ea typeface="楷体_GB2312" pitchFamily="49" charset="-122"/>
              </a:rPr>
              <a:t>figure(1);subplot(211);</a:t>
            </a:r>
            <a:r>
              <a:rPr lang="en-US" altLang="zh-CN" sz="2000" b="1" dirty="0" err="1">
                <a:latin typeface="楷体_GB2312" pitchFamily="49" charset="-122"/>
                <a:ea typeface="楷体_GB2312" pitchFamily="49" charset="-122"/>
              </a:rPr>
              <a:t>imshow</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);subplot(212);</a:t>
            </a:r>
            <a:r>
              <a:rPr lang="en-US" altLang="zh-CN" sz="2000" b="1" dirty="0" err="1">
                <a:latin typeface="楷体_GB2312" pitchFamily="49" charset="-122"/>
                <a:ea typeface="楷体_GB2312" pitchFamily="49" charset="-122"/>
              </a:rPr>
              <a:t>imhist</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a:t>
            </a:r>
          </a:p>
          <a:p>
            <a:pPr>
              <a:lnSpc>
                <a:spcPct val="90000"/>
              </a:lnSpc>
              <a:buFont typeface="Wingdings" panose="05000000000000000000" pitchFamily="2" charset="2"/>
              <a:buNone/>
            </a:pPr>
            <a:r>
              <a:rPr lang="en-US" altLang="zh-CN" sz="2000" b="1" dirty="0">
                <a:latin typeface="楷体_GB2312" pitchFamily="49" charset="-122"/>
                <a:ea typeface="楷体_GB2312" pitchFamily="49" charset="-122"/>
              </a:rPr>
              <a:t>figure(2);subplot(211);</a:t>
            </a:r>
            <a:r>
              <a:rPr lang="en-US" altLang="zh-CN" sz="2000" b="1" dirty="0" err="1">
                <a:latin typeface="楷体_GB2312" pitchFamily="49" charset="-122"/>
                <a:ea typeface="楷体_GB2312" pitchFamily="49" charset="-122"/>
              </a:rPr>
              <a:t>imshow</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Jm</a:t>
            </a:r>
            <a:r>
              <a:rPr lang="en-US" altLang="zh-CN" sz="2000" b="1" dirty="0">
                <a:latin typeface="楷体_GB2312" pitchFamily="49" charset="-122"/>
                <a:ea typeface="楷体_GB2312" pitchFamily="49" charset="-122"/>
              </a:rPr>
              <a:t>);subplot(212);</a:t>
            </a:r>
            <a:r>
              <a:rPr lang="en-US" altLang="zh-CN" sz="2000" b="1" dirty="0" err="1">
                <a:latin typeface="楷体_GB2312" pitchFamily="49" charset="-122"/>
                <a:ea typeface="楷体_GB2312" pitchFamily="49" charset="-122"/>
              </a:rPr>
              <a:t>imhist</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Jm</a:t>
            </a:r>
            <a:r>
              <a:rPr lang="en-US" altLang="zh-CN" sz="2000" b="1" dirty="0">
                <a:latin typeface="楷体_GB2312" pitchFamily="49" charset="-122"/>
                <a:ea typeface="楷体_GB2312" pitchFamily="49" charset="-122"/>
              </a:rPr>
              <a:t>);</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8" y="3457278"/>
            <a:ext cx="4479925" cy="336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903" y="3424427"/>
            <a:ext cx="4479925" cy="336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7"/>
          <p:cNvGrpSpPr>
            <a:grpSpLocks/>
          </p:cNvGrpSpPr>
          <p:nvPr/>
        </p:nvGrpSpPr>
        <p:grpSpPr bwMode="auto">
          <a:xfrm>
            <a:off x="3779912" y="1787385"/>
            <a:ext cx="4572517" cy="654802"/>
            <a:chOff x="2848" y="2340"/>
            <a:chExt cx="2544" cy="348"/>
          </a:xfrm>
        </p:grpSpPr>
        <p:sp>
          <p:nvSpPr>
            <p:cNvPr id="10" name="Text Box 8"/>
            <p:cNvSpPr txBox="1">
              <a:spLocks noChangeArrowheads="1"/>
            </p:cNvSpPr>
            <p:nvPr/>
          </p:nvSpPr>
          <p:spPr bwMode="auto">
            <a:xfrm>
              <a:off x="3048" y="2340"/>
              <a:ext cx="23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自己怎样确定这两个数值？</a:t>
              </a:r>
            </a:p>
          </p:txBody>
        </p:sp>
        <p:sp>
          <p:nvSpPr>
            <p:cNvPr id="11" name="Line 9"/>
            <p:cNvSpPr>
              <a:spLocks noChangeShapeType="1"/>
            </p:cNvSpPr>
            <p:nvPr/>
          </p:nvSpPr>
          <p:spPr bwMode="auto">
            <a:xfrm flipH="1">
              <a:off x="2848" y="2528"/>
              <a:ext cx="232" cy="1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extLst>
      <p:ext uri="{BB962C8B-B14F-4D97-AF65-F5344CB8AC3E}">
        <p14:creationId xmlns:p14="http://schemas.microsoft.com/office/powerpoint/2010/main" val="91916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linds(horizontal)">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linds(horizontal)">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blinds(horizontal)">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Matlab</a:t>
            </a:r>
            <a:r>
              <a:rPr lang="zh-CN" altLang="en-US" dirty="0"/>
              <a:t>实例</a:t>
            </a:r>
          </a:p>
        </p:txBody>
      </p:sp>
      <p:sp>
        <p:nvSpPr>
          <p:cNvPr id="3" name="内容占位符 2"/>
          <p:cNvSpPr>
            <a:spLocks noGrp="1"/>
          </p:cNvSpPr>
          <p:nvPr>
            <p:ph idx="1"/>
          </p:nvPr>
        </p:nvSpPr>
        <p:spPr/>
        <p:txBody>
          <a:bodyPr/>
          <a:lstStyle/>
          <a:p>
            <a:r>
              <a:rPr lang="zh-CN" altLang="en-US" dirty="0"/>
              <a:t>使用</a:t>
            </a:r>
            <a:r>
              <a:rPr lang="en-US" altLang="zh-CN" dirty="0" err="1"/>
              <a:t>imadjust</a:t>
            </a:r>
            <a:r>
              <a:rPr lang="zh-CN" altLang="en-US" dirty="0"/>
              <a:t>的两个步骤：</a:t>
            </a:r>
            <a:endParaRPr lang="en-US" altLang="zh-CN" dirty="0"/>
          </a:p>
          <a:p>
            <a:pPr lvl="1"/>
            <a:r>
              <a:rPr lang="en-US" altLang="zh-CN" dirty="0"/>
              <a:t>(1)</a:t>
            </a:r>
            <a:r>
              <a:rPr lang="zh-CN" altLang="en-US" dirty="0"/>
              <a:t>观察图像的直方图，判断灰度范围</a:t>
            </a:r>
          </a:p>
          <a:p>
            <a:pPr lvl="1"/>
            <a:r>
              <a:rPr lang="en-US" altLang="zh-CN" dirty="0"/>
              <a:t>(2)</a:t>
            </a:r>
            <a:r>
              <a:rPr lang="zh-CN" altLang="en-US" dirty="0"/>
              <a:t>将灰度范围转换为</a:t>
            </a:r>
            <a:r>
              <a:rPr lang="en-US" altLang="zh-CN" dirty="0"/>
              <a:t>0.0</a:t>
            </a:r>
            <a:r>
              <a:rPr lang="zh-CN" altLang="en-US" dirty="0"/>
              <a:t>～</a:t>
            </a:r>
            <a:r>
              <a:rPr lang="en-US" altLang="zh-CN" dirty="0"/>
              <a:t>1.0</a:t>
            </a:r>
            <a:r>
              <a:rPr lang="zh-CN" altLang="en-US" dirty="0"/>
              <a:t>之间的分数，使得灰度范围可以通过向量</a:t>
            </a:r>
            <a:r>
              <a:rPr lang="en-US" altLang="zh-CN" dirty="0"/>
              <a:t>[</a:t>
            </a:r>
            <a:r>
              <a:rPr lang="en-US" altLang="zh-CN" dirty="0" err="1"/>
              <a:t>low,high</a:t>
            </a:r>
            <a:r>
              <a:rPr lang="en-US" altLang="zh-CN" dirty="0"/>
              <a:t>]</a:t>
            </a:r>
            <a:r>
              <a:rPr lang="zh-CN" altLang="en-US" dirty="0"/>
              <a:t>传递给</a:t>
            </a:r>
            <a:r>
              <a:rPr lang="en-US" altLang="zh-CN" dirty="0" err="1"/>
              <a:t>imadjust</a:t>
            </a:r>
            <a:r>
              <a:rPr lang="zh-CN" altLang="en-US" dirty="0"/>
              <a:t>函数。</a:t>
            </a:r>
            <a:endParaRPr lang="en-US" altLang="zh-CN" dirty="0"/>
          </a:p>
          <a:p>
            <a:pPr lvl="1"/>
            <a:endParaRPr lang="zh-CN" altLang="en-US" dirty="0"/>
          </a:p>
          <a:p>
            <a:r>
              <a:rPr lang="zh-CN" altLang="en-US" dirty="0">
                <a:solidFill>
                  <a:srgbClr val="FF0000"/>
                </a:solidFill>
              </a:rPr>
              <a:t>注意：</a:t>
            </a:r>
            <a:r>
              <a:rPr lang="zh-CN" altLang="en-US" dirty="0"/>
              <a:t>可以利用</a:t>
            </a:r>
            <a:r>
              <a:rPr lang="en-US" altLang="zh-CN" dirty="0" err="1"/>
              <a:t>stretchlim</a:t>
            </a:r>
            <a:r>
              <a:rPr lang="zh-CN" altLang="en-US" dirty="0"/>
              <a:t>函数以分数向量形式返回灰度范围</a:t>
            </a:r>
            <a:r>
              <a:rPr lang="en-US" altLang="zh-CN" dirty="0"/>
              <a:t>, </a:t>
            </a:r>
            <a:r>
              <a:rPr lang="zh-CN" altLang="en-US" dirty="0"/>
              <a:t>直接传递给</a:t>
            </a:r>
            <a:r>
              <a:rPr lang="en-US" altLang="zh-CN" dirty="0" err="1"/>
              <a:t>imadjust</a:t>
            </a:r>
            <a:r>
              <a:rPr lang="en-US" altLang="zh-CN" dirty="0"/>
              <a:t>().</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sp>
        <p:nvSpPr>
          <p:cNvPr id="7" name="Rectangle 4"/>
          <p:cNvSpPr>
            <a:spLocks noChangeArrowheads="1"/>
          </p:cNvSpPr>
          <p:nvPr/>
        </p:nvSpPr>
        <p:spPr bwMode="auto">
          <a:xfrm>
            <a:off x="361950" y="4509120"/>
            <a:ext cx="8066088" cy="1584176"/>
          </a:xfrm>
          <a:prstGeom prst="rect">
            <a:avLst/>
          </a:prstGeom>
          <a:solidFill>
            <a:schemeClr val="accent5"/>
          </a:solidFill>
          <a:ln>
            <a:noFill/>
          </a:ln>
          <a:effectLst/>
        </p:spPr>
        <p:txBody>
          <a:bodyPr/>
          <a:lstStyle>
            <a:lvl1pPr marL="469900" indent="-469900">
              <a:spcBef>
                <a:spcPct val="20000"/>
              </a:spcBef>
              <a:buClr>
                <a:schemeClr val="accent2"/>
              </a:buClr>
              <a:buFont typeface="Wingdings" panose="05000000000000000000" pitchFamily="2" charset="2"/>
              <a:buChar char="Ø"/>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imread</a:t>
            </a:r>
            <a:r>
              <a:rPr lang="en-US" altLang="zh-CN" sz="2000" b="1" dirty="0">
                <a:latin typeface="楷体_GB2312" pitchFamily="49" charset="-122"/>
                <a:ea typeface="楷体_GB2312" pitchFamily="49" charset="-122"/>
              </a:rPr>
              <a:t>('rice.png');</a:t>
            </a:r>
          </a:p>
          <a:p>
            <a:pPr>
              <a:buFont typeface="Wingdings" panose="05000000000000000000" pitchFamily="2" charset="2"/>
              <a:buNone/>
            </a:pPr>
            <a:r>
              <a:rPr lang="en-US" altLang="zh-CN" sz="2000" b="1" dirty="0" err="1">
                <a:latin typeface="楷体_GB2312" pitchFamily="49" charset="-122"/>
                <a:ea typeface="楷体_GB2312" pitchFamily="49" charset="-122"/>
              </a:rPr>
              <a:t>Jm</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imadjust</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t>
            </a:r>
            <a:r>
              <a:rPr lang="en-US" altLang="zh-CN" sz="2000" b="1" dirty="0" err="1">
                <a:solidFill>
                  <a:srgbClr val="FF5050"/>
                </a:solidFill>
                <a:latin typeface="楷体_GB2312" pitchFamily="49" charset="-122"/>
                <a:ea typeface="楷体_GB2312" pitchFamily="49" charset="-122"/>
              </a:rPr>
              <a:t>stretchlim</a:t>
            </a:r>
            <a:r>
              <a:rPr lang="en-US" altLang="zh-CN" sz="2000" b="1" dirty="0">
                <a:solidFill>
                  <a:srgbClr val="FF5050"/>
                </a:solidFill>
                <a:latin typeface="楷体_GB2312" pitchFamily="49" charset="-122"/>
                <a:ea typeface="楷体_GB2312" pitchFamily="49" charset="-122"/>
              </a:rPr>
              <a:t>(</a:t>
            </a:r>
            <a:r>
              <a:rPr lang="en-US" altLang="zh-CN" sz="2000" b="1" dirty="0" err="1">
                <a:solidFill>
                  <a:srgbClr val="FF5050"/>
                </a:solidFill>
                <a:latin typeface="楷体_GB2312" pitchFamily="49" charset="-122"/>
                <a:ea typeface="楷体_GB2312" pitchFamily="49" charset="-122"/>
              </a:rPr>
              <a:t>Im</a:t>
            </a:r>
            <a:r>
              <a:rPr lang="en-US" altLang="zh-CN" sz="2000" b="1" dirty="0">
                <a:solidFill>
                  <a:srgbClr val="FF5050"/>
                </a:solidFill>
                <a:latin typeface="楷体_GB2312" pitchFamily="49" charset="-122"/>
                <a:ea typeface="楷体_GB2312" pitchFamily="49" charset="-122"/>
              </a:rPr>
              <a:t>)</a:t>
            </a:r>
            <a:r>
              <a:rPr lang="en-US" altLang="zh-CN" sz="2000" b="1" dirty="0">
                <a:latin typeface="楷体_GB2312" pitchFamily="49" charset="-122"/>
                <a:ea typeface="楷体_GB2312" pitchFamily="49" charset="-122"/>
              </a:rPr>
              <a:t>,[0,1]);</a:t>
            </a:r>
          </a:p>
          <a:p>
            <a:pPr>
              <a:buFont typeface="Wingdings" panose="05000000000000000000" pitchFamily="2" charset="2"/>
              <a:buNone/>
            </a:pPr>
            <a:r>
              <a:rPr lang="en-US" altLang="zh-CN" sz="2000" b="1" dirty="0">
                <a:latin typeface="楷体_GB2312" pitchFamily="49" charset="-122"/>
                <a:ea typeface="楷体_GB2312" pitchFamily="49" charset="-122"/>
              </a:rPr>
              <a:t>figure(1);subplot(211);</a:t>
            </a:r>
            <a:r>
              <a:rPr lang="en-US" altLang="zh-CN" sz="2000" b="1" dirty="0" err="1">
                <a:latin typeface="楷体_GB2312" pitchFamily="49" charset="-122"/>
                <a:ea typeface="楷体_GB2312" pitchFamily="49" charset="-122"/>
              </a:rPr>
              <a:t>imshow</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);subplot(212);</a:t>
            </a:r>
            <a:r>
              <a:rPr lang="en-US" altLang="zh-CN" sz="2000" b="1" dirty="0" err="1">
                <a:latin typeface="楷体_GB2312" pitchFamily="49" charset="-122"/>
                <a:ea typeface="楷体_GB2312" pitchFamily="49" charset="-122"/>
              </a:rPr>
              <a:t>imhist</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Im</a:t>
            </a:r>
            <a:r>
              <a:rPr lang="en-US" altLang="zh-CN" sz="2000" b="1" dirty="0">
                <a:latin typeface="楷体_GB2312" pitchFamily="49" charset="-122"/>
                <a:ea typeface="楷体_GB2312" pitchFamily="49" charset="-122"/>
              </a:rPr>
              <a:t>);</a:t>
            </a:r>
          </a:p>
          <a:p>
            <a:pPr>
              <a:buFont typeface="Wingdings" panose="05000000000000000000" pitchFamily="2" charset="2"/>
              <a:buNone/>
            </a:pPr>
            <a:r>
              <a:rPr lang="en-US" altLang="zh-CN" sz="2000" b="1" dirty="0">
                <a:latin typeface="楷体_GB2312" pitchFamily="49" charset="-122"/>
                <a:ea typeface="楷体_GB2312" pitchFamily="49" charset="-122"/>
              </a:rPr>
              <a:t>figure(2);subplot(211);</a:t>
            </a:r>
            <a:r>
              <a:rPr lang="en-US" altLang="zh-CN" sz="2000" b="1" dirty="0" err="1">
                <a:latin typeface="楷体_GB2312" pitchFamily="49" charset="-122"/>
                <a:ea typeface="楷体_GB2312" pitchFamily="49" charset="-122"/>
              </a:rPr>
              <a:t>imshow</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Jm</a:t>
            </a:r>
            <a:r>
              <a:rPr lang="en-US" altLang="zh-CN" sz="2000" b="1" dirty="0">
                <a:latin typeface="楷体_GB2312" pitchFamily="49" charset="-122"/>
                <a:ea typeface="楷体_GB2312" pitchFamily="49" charset="-122"/>
              </a:rPr>
              <a:t>);subplot(212);</a:t>
            </a:r>
            <a:r>
              <a:rPr lang="en-US" altLang="zh-CN" sz="2000" b="1" dirty="0" err="1">
                <a:latin typeface="楷体_GB2312" pitchFamily="49" charset="-122"/>
                <a:ea typeface="楷体_GB2312" pitchFamily="49" charset="-122"/>
              </a:rPr>
              <a:t>imhist</a:t>
            </a:r>
            <a:r>
              <a:rPr lang="en-US" altLang="zh-CN" sz="2000" b="1" dirty="0">
                <a:latin typeface="楷体_GB2312" pitchFamily="49" charset="-122"/>
                <a:ea typeface="楷体_GB2312" pitchFamily="49" charset="-122"/>
              </a:rPr>
              <a:t>(</a:t>
            </a:r>
            <a:r>
              <a:rPr lang="en-US" altLang="zh-CN" sz="2000" b="1" dirty="0" err="1">
                <a:latin typeface="楷体_GB2312" pitchFamily="49" charset="-122"/>
                <a:ea typeface="楷体_GB2312" pitchFamily="49" charset="-122"/>
              </a:rPr>
              <a:t>Jm</a:t>
            </a:r>
            <a:r>
              <a:rPr lang="en-US" altLang="zh-CN" sz="2000" b="1" dirty="0">
                <a:latin typeface="楷体_GB2312" pitchFamily="49" charset="-122"/>
                <a:ea typeface="楷体_GB2312" pitchFamily="49" charset="-122"/>
              </a:rPr>
              <a:t>);</a:t>
            </a:r>
          </a:p>
          <a:p>
            <a:pPr>
              <a:buFont typeface="Wingdings" panose="05000000000000000000" pitchFamily="2" charset="2"/>
              <a:buNone/>
            </a:pP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495004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什么是直方图</a:t>
            </a:r>
          </a:p>
        </p:txBody>
      </p:sp>
      <p:sp>
        <p:nvSpPr>
          <p:cNvPr id="3" name="内容占位符 2"/>
          <p:cNvSpPr>
            <a:spLocks noGrp="1"/>
          </p:cNvSpPr>
          <p:nvPr>
            <p:ph idx="1"/>
          </p:nvPr>
        </p:nvSpPr>
        <p:spPr/>
        <p:txBody>
          <a:bodyPr/>
          <a:lstStyle/>
          <a:p>
            <a:r>
              <a:rPr lang="zh-CN" altLang="en-US" dirty="0"/>
              <a:t>直方图：</a:t>
            </a:r>
            <a:endParaRPr lang="en-US" altLang="zh-CN" dirty="0"/>
          </a:p>
          <a:p>
            <a:endParaRPr lang="en-US" altLang="zh-CN" dirty="0"/>
          </a:p>
          <a:p>
            <a:r>
              <a:rPr lang="zh-CN" altLang="en-US" dirty="0"/>
              <a:t>其中，                      ：灰度级；   ：灰度级为    的像素个数。</a:t>
            </a:r>
            <a:endParaRPr lang="en-US" altLang="zh-CN" dirty="0"/>
          </a:p>
          <a:p>
            <a:endParaRPr lang="en-US" altLang="zh-CN" dirty="0"/>
          </a:p>
          <a:p>
            <a:r>
              <a:rPr lang="zh-CN" altLang="en-US" dirty="0"/>
              <a:t>归一化直方图：</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6" name="Rectangle 3"/>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 name="Group 25"/>
          <p:cNvGrpSpPr>
            <a:grpSpLocks/>
          </p:cNvGrpSpPr>
          <p:nvPr/>
        </p:nvGrpSpPr>
        <p:grpSpPr bwMode="auto">
          <a:xfrm>
            <a:off x="3264131" y="4652239"/>
            <a:ext cx="4640263" cy="528636"/>
            <a:chOff x="387" y="1214"/>
            <a:chExt cx="2923" cy="333"/>
          </a:xfrm>
        </p:grpSpPr>
        <p:graphicFrame>
          <p:nvGraphicFramePr>
            <p:cNvPr id="15" name="Object 26"/>
            <p:cNvGraphicFramePr>
              <a:graphicFrameLocks noChangeAspect="1"/>
            </p:cNvGraphicFramePr>
            <p:nvPr>
              <p:extLst>
                <p:ext uri="{D42A27DB-BD31-4B8C-83A1-F6EECF244321}">
                  <p14:modId xmlns:p14="http://schemas.microsoft.com/office/powerpoint/2010/main" val="3203398207"/>
                </p:ext>
              </p:extLst>
            </p:nvPr>
          </p:nvGraphicFramePr>
          <p:xfrm>
            <a:off x="387" y="1287"/>
            <a:ext cx="461" cy="260"/>
          </p:xfrm>
          <a:graphic>
            <a:graphicData uri="http://schemas.openxmlformats.org/presentationml/2006/ole">
              <mc:AlternateContent xmlns:mc="http://schemas.openxmlformats.org/markup-compatibility/2006">
                <mc:Choice xmlns:v="urn:schemas-microsoft-com:vml" Requires="v">
                  <p:oleObj spid="_x0000_s743628" name="公式" r:id="rId8" imgW="406080" imgH="228600" progId="Equation.3">
                    <p:embed/>
                  </p:oleObj>
                </mc:Choice>
                <mc:Fallback>
                  <p:oleObj name="公式" r:id="rId8" imgW="4060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 y="1287"/>
                          <a:ext cx="461"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27"/>
            <p:cNvSpPr>
              <a:spLocks noChangeArrowheads="1"/>
            </p:cNvSpPr>
            <p:nvPr/>
          </p:nvSpPr>
          <p:spPr bwMode="auto">
            <a:xfrm>
              <a:off x="704" y="1214"/>
              <a:ext cx="260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原始图象</a:t>
              </a:r>
              <a:r>
                <a:rPr lang="zh-CN" altLang="en-US" sz="2000" u="sng" dirty="0">
                  <a:solidFill>
                    <a:srgbClr val="0033CC"/>
                  </a:solidFill>
                  <a:latin typeface="微软雅黑" panose="020B0503020204020204" pitchFamily="34" charset="-122"/>
                  <a:ea typeface="微软雅黑" panose="020B0503020204020204" pitchFamily="34" charset="-122"/>
                </a:rPr>
                <a:t>灰度分布的概率密度函数</a:t>
              </a:r>
            </a:p>
          </p:txBody>
        </p:sp>
      </p:grpSp>
      <p:pic>
        <p:nvPicPr>
          <p:cNvPr id="5" name="图片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23728" y="1816635"/>
            <a:ext cx="1158240" cy="252984"/>
          </a:xfrm>
          <a:prstGeom prst="rect">
            <a:avLst/>
          </a:prstGeom>
        </p:spPr>
      </p:pic>
      <p:pic>
        <p:nvPicPr>
          <p:cNvPr id="7" name="图片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47664" y="2511972"/>
            <a:ext cx="1499616" cy="251460"/>
          </a:xfrm>
          <a:prstGeom prst="rect">
            <a:avLst/>
          </a:prstGeom>
        </p:spPr>
      </p:pic>
      <p:pic>
        <p:nvPicPr>
          <p:cNvPr id="10" name="图片 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406694" y="2558044"/>
            <a:ext cx="246888" cy="150876"/>
          </a:xfrm>
          <a:prstGeom prst="rect">
            <a:avLst/>
          </a:prstGeom>
        </p:spPr>
      </p:pic>
      <p:pic>
        <p:nvPicPr>
          <p:cNvPr id="18" name="图片 1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940152" y="2561661"/>
            <a:ext cx="208788" cy="150876"/>
          </a:xfrm>
          <a:prstGeom prst="rect">
            <a:avLst/>
          </a:prstGeom>
        </p:spPr>
      </p:pic>
      <p:sp>
        <p:nvSpPr>
          <p:cNvPr id="19" name="文本框 18"/>
          <p:cNvSpPr txBox="1"/>
          <p:nvPr/>
        </p:nvSpPr>
        <p:spPr>
          <a:xfrm>
            <a:off x="7080295" y="4057325"/>
            <a:ext cx="1375698" cy="369332"/>
          </a:xfrm>
          <a:prstGeom prst="rect">
            <a:avLst/>
          </a:prstGeom>
          <a:noFill/>
        </p:spPr>
        <p:txBody>
          <a:bodyPr wrap="none" rtlCol="0">
            <a:spAutoFit/>
          </a:bodyPr>
          <a:lstStyle/>
          <a:p>
            <a:r>
              <a:rPr lang="en-US" altLang="zh-CN" sz="1800" dirty="0">
                <a:latin typeface="微软雅黑" panose="020B0503020204020204" pitchFamily="34" charset="-122"/>
                <a:ea typeface="微软雅黑" panose="020B0503020204020204" pitchFamily="34" charset="-122"/>
              </a:rPr>
              <a:t>n: </a:t>
            </a:r>
            <a:r>
              <a:rPr lang="zh-CN" altLang="en-US" sz="1800" dirty="0">
                <a:latin typeface="微软雅黑" panose="020B0503020204020204" pitchFamily="34" charset="-122"/>
                <a:ea typeface="微软雅黑" panose="020B0503020204020204" pitchFamily="34" charset="-122"/>
              </a:rPr>
              <a:t>像素总数</a:t>
            </a:r>
          </a:p>
        </p:txBody>
      </p:sp>
      <p:pic>
        <p:nvPicPr>
          <p:cNvPr id="22" name="图片 2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02838" y="3160085"/>
            <a:ext cx="4882896" cy="1548384"/>
          </a:xfrm>
          <a:prstGeom prst="rect">
            <a:avLst/>
          </a:prstGeom>
        </p:spPr>
      </p:pic>
    </p:spTree>
    <p:extLst>
      <p:ext uri="{BB962C8B-B14F-4D97-AF65-F5344CB8AC3E}">
        <p14:creationId xmlns:p14="http://schemas.microsoft.com/office/powerpoint/2010/main" val="35001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直方图和图像清晰度的关系</a:t>
            </a:r>
            <a:endParaRPr lang="en-US" altLang="zh-CN" dirty="0"/>
          </a:p>
        </p:txBody>
      </p:sp>
      <p:sp>
        <p:nvSpPr>
          <p:cNvPr id="3" name="内容占位符 2"/>
          <p:cNvSpPr>
            <a:spLocks noGrp="1"/>
          </p:cNvSpPr>
          <p:nvPr>
            <p:ph idx="1"/>
          </p:nvPr>
        </p:nvSpPr>
        <p:spPr>
          <a:xfrm>
            <a:off x="361950" y="1685859"/>
            <a:ext cx="4910138" cy="4511741"/>
          </a:xfrm>
        </p:spPr>
        <p:txBody>
          <a:bodyPr/>
          <a:lstStyle/>
          <a:p>
            <a:r>
              <a:rPr lang="zh-CN" altLang="en-US" dirty="0"/>
              <a:t>观察右边的</a:t>
            </a:r>
            <a:r>
              <a:rPr lang="en-US" altLang="zh-CN" dirty="0"/>
              <a:t>4</a:t>
            </a:r>
            <a:r>
              <a:rPr lang="zh-CN" altLang="en-US" dirty="0"/>
              <a:t>幅图像</a:t>
            </a:r>
            <a:r>
              <a:rPr lang="en-US" altLang="zh-CN" dirty="0"/>
              <a:t>,</a:t>
            </a:r>
            <a:r>
              <a:rPr lang="zh-CN" altLang="en-US" dirty="0"/>
              <a:t>那一幅图像视觉效果最好</a:t>
            </a:r>
            <a:r>
              <a:rPr lang="en-US" altLang="zh-CN" dirty="0"/>
              <a:t>?</a:t>
            </a:r>
            <a:r>
              <a:rPr lang="zh-CN" altLang="en-US" dirty="0"/>
              <a:t>直方图与图像清晰性的关系</a:t>
            </a:r>
            <a:r>
              <a:rPr lang="en-US" altLang="zh-CN" dirty="0"/>
              <a:t>?</a:t>
            </a:r>
          </a:p>
          <a:p>
            <a:r>
              <a:rPr lang="zh-CN" altLang="en-US" dirty="0"/>
              <a:t>直方图反映了图像的清晰程度，</a:t>
            </a:r>
            <a:r>
              <a:rPr lang="zh-CN" altLang="en-US" u="sng" dirty="0">
                <a:solidFill>
                  <a:srgbClr val="0033CC"/>
                </a:solidFill>
                <a:effectLst>
                  <a:outerShdw blurRad="38100" dist="38100" dir="2700000" algn="tl">
                    <a:srgbClr val="C0C0C0"/>
                  </a:outerShdw>
                </a:effectLst>
              </a:rPr>
              <a:t>当直方图均匀分布时，图像最清晰</a:t>
            </a:r>
            <a:r>
              <a:rPr lang="zh-CN" altLang="en-US" dirty="0"/>
              <a:t>。由此，我们可以利用直方图来达到使图像清晰的目的。</a:t>
            </a:r>
          </a:p>
          <a:p>
            <a:endParaRPr lang="en-US" altLang="zh-CN" b="1" dirty="0"/>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088" y="38100"/>
            <a:ext cx="3871912" cy="657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p:cNvGrpSpPr>
            <a:grpSpLocks/>
          </p:cNvGrpSpPr>
          <p:nvPr/>
        </p:nvGrpSpPr>
        <p:grpSpPr bwMode="auto">
          <a:xfrm>
            <a:off x="1835696" y="5517232"/>
            <a:ext cx="4686300" cy="519112"/>
            <a:chOff x="1328" y="3873"/>
            <a:chExt cx="2952" cy="327"/>
          </a:xfrm>
        </p:grpSpPr>
        <p:sp>
          <p:nvSpPr>
            <p:cNvPr id="9" name="Text Box 6"/>
            <p:cNvSpPr txBox="1">
              <a:spLocks noChangeArrowheads="1"/>
            </p:cNvSpPr>
            <p:nvPr/>
          </p:nvSpPr>
          <p:spPr bwMode="auto">
            <a:xfrm>
              <a:off x="1656" y="3873"/>
              <a:ext cx="2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sz="2800" dirty="0">
                  <a:solidFill>
                    <a:schemeClr val="accent2"/>
                  </a:solidFill>
                  <a:latin typeface="微软雅黑" panose="020B0503020204020204" pitchFamily="34" charset="-122"/>
                  <a:ea typeface="微软雅黑" panose="020B0503020204020204" pitchFamily="34" charset="-122"/>
                </a:rPr>
                <a:t>直方图</a:t>
              </a:r>
              <a:r>
                <a:rPr lang="zh-CN" altLang="en-US" sz="2800" dirty="0">
                  <a:solidFill>
                    <a:schemeClr val="accent2"/>
                  </a:solidFill>
                  <a:latin typeface="微软雅黑" panose="020B0503020204020204" pitchFamily="34" charset="-122"/>
                  <a:ea typeface="微软雅黑" panose="020B0503020204020204" pitchFamily="34" charset="-122"/>
                </a:rPr>
                <a:t>增强处理</a:t>
              </a:r>
            </a:p>
          </p:txBody>
        </p:sp>
        <p:sp>
          <p:nvSpPr>
            <p:cNvPr id="10" name="AutoShape 7"/>
            <p:cNvSpPr>
              <a:spLocks noChangeArrowheads="1"/>
            </p:cNvSpPr>
            <p:nvPr/>
          </p:nvSpPr>
          <p:spPr bwMode="auto">
            <a:xfrm>
              <a:off x="1328" y="3984"/>
              <a:ext cx="336" cy="144"/>
            </a:xfrm>
            <a:prstGeom prst="rightArrow">
              <a:avLst>
                <a:gd name="adj1" fmla="val 50000"/>
                <a:gd name="adj2" fmla="val 58333"/>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58328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直方图均衡化</a:t>
            </a:r>
          </a:p>
        </p:txBody>
      </p:sp>
      <p:sp>
        <p:nvSpPr>
          <p:cNvPr id="3" name="内容占位符 2"/>
          <p:cNvSpPr>
            <a:spLocks noGrp="1"/>
          </p:cNvSpPr>
          <p:nvPr>
            <p:ph idx="1"/>
          </p:nvPr>
        </p:nvSpPr>
        <p:spPr/>
        <p:txBody>
          <a:bodyPr/>
          <a:lstStyle/>
          <a:p>
            <a:r>
              <a:rPr lang="zh-CN" altLang="en-US" dirty="0"/>
              <a:t>直方图处理</a:t>
            </a:r>
            <a:r>
              <a:rPr lang="en-US" altLang="zh-CN" dirty="0"/>
              <a:t>:</a:t>
            </a:r>
          </a:p>
          <a:p>
            <a:r>
              <a:rPr lang="zh-CN" altLang="en-US" dirty="0"/>
              <a:t>假设原图的灰度值变量为 </a:t>
            </a:r>
            <a:r>
              <a:rPr lang="en-US" altLang="zh-CN" dirty="0"/>
              <a:t>r ,</a:t>
            </a:r>
            <a:r>
              <a:rPr lang="zh-CN" altLang="en-US" dirty="0"/>
              <a:t>变换后新图的灰度值变量为 </a:t>
            </a:r>
            <a:r>
              <a:rPr lang="en-US" altLang="zh-CN" dirty="0"/>
              <a:t>s ,</a:t>
            </a:r>
            <a:r>
              <a:rPr lang="zh-CN" altLang="en-US" dirty="0"/>
              <a:t>我们希望寻找一个灰度变换函数</a:t>
            </a:r>
            <a:r>
              <a:rPr lang="en-US" altLang="zh-CN" dirty="0"/>
              <a:t>T</a:t>
            </a:r>
            <a:r>
              <a:rPr lang="zh-CN" altLang="en-US" dirty="0"/>
              <a:t>：</a:t>
            </a:r>
            <a:r>
              <a:rPr lang="en-US" altLang="zh-CN" dirty="0"/>
              <a:t>              </a:t>
            </a:r>
            <a:r>
              <a:rPr lang="zh-CN" altLang="en-US" dirty="0"/>
              <a:t>，使得概率密度函数</a:t>
            </a:r>
            <a:r>
              <a:rPr lang="en-US" altLang="zh-CN" dirty="0"/>
              <a:t>         </a:t>
            </a:r>
            <a:r>
              <a:rPr lang="zh-CN" altLang="en-US" dirty="0"/>
              <a:t>变换成希望的概率密度函数</a:t>
            </a:r>
            <a:endParaRPr lang="en-US" altLang="zh-CN" dirty="0"/>
          </a:p>
          <a:p>
            <a:r>
              <a:rPr lang="zh-CN" altLang="en-US" dirty="0"/>
              <a:t>灰度变换函数</a:t>
            </a:r>
            <a:r>
              <a:rPr lang="en-US" altLang="zh-CN" dirty="0"/>
              <a:t>T(r)</a:t>
            </a:r>
            <a:r>
              <a:rPr lang="zh-CN" altLang="en-US" dirty="0"/>
              <a:t>应该满足</a:t>
            </a:r>
            <a:r>
              <a:rPr lang="en-US" altLang="zh-CN" dirty="0"/>
              <a:t>:</a:t>
            </a:r>
          </a:p>
          <a:p>
            <a:endParaRPr lang="en-US" altLang="zh-CN" dirty="0"/>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 name="Object 21"/>
          <p:cNvGraphicFramePr>
            <a:graphicFrameLocks noChangeAspect="1"/>
          </p:cNvGraphicFramePr>
          <p:nvPr>
            <p:extLst>
              <p:ext uri="{D42A27DB-BD31-4B8C-83A1-F6EECF244321}">
                <p14:modId xmlns:p14="http://schemas.microsoft.com/office/powerpoint/2010/main" val="881945075"/>
              </p:ext>
            </p:extLst>
          </p:nvPr>
        </p:nvGraphicFramePr>
        <p:xfrm>
          <a:off x="1811704" y="3896800"/>
          <a:ext cx="5027588" cy="778474"/>
        </p:xfrm>
        <a:graphic>
          <a:graphicData uri="http://schemas.openxmlformats.org/presentationml/2006/ole">
            <mc:AlternateContent xmlns:mc="http://schemas.openxmlformats.org/markup-compatibility/2006">
              <mc:Choice xmlns:v="urn:schemas-microsoft-com:vml" Requires="v">
                <p:oleObj spid="_x0000_s744536" name="Equation" r:id="rId6" imgW="2705040" imgH="457200" progId="Equation.DSMT4">
                  <p:embed/>
                </p:oleObj>
              </mc:Choice>
              <mc:Fallback>
                <p:oleObj name="Equation" r:id="rId6" imgW="270504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1704" y="3896800"/>
                        <a:ext cx="5027588" cy="778474"/>
                      </a:xfrm>
                      <a:prstGeom prst="rect">
                        <a:avLst/>
                      </a:prstGeom>
                      <a:noFill/>
                      <a:ln>
                        <a:noFill/>
                      </a:ln>
                      <a:effectLst/>
                    </p:spPr>
                  </p:pic>
                </p:oleObj>
              </mc:Fallback>
            </mc:AlternateContent>
          </a:graphicData>
        </a:graphic>
      </p:graphicFrame>
      <p:pic>
        <p:nvPicPr>
          <p:cNvPr id="6" name="图片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839292" y="2455936"/>
            <a:ext cx="541020" cy="252984"/>
          </a:xfrm>
          <a:prstGeom prst="rect">
            <a:avLst/>
          </a:prstGeom>
        </p:spPr>
      </p:pic>
      <p:pic>
        <p:nvPicPr>
          <p:cNvPr id="12" name="图片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15816" y="2737417"/>
            <a:ext cx="536448" cy="252984"/>
          </a:xfrm>
          <a:prstGeom prst="rect">
            <a:avLst/>
          </a:prstGeom>
        </p:spPr>
      </p:pic>
      <p:pic>
        <p:nvPicPr>
          <p:cNvPr id="13" name="图片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573404" y="2455936"/>
            <a:ext cx="918972" cy="252984"/>
          </a:xfrm>
          <a:prstGeom prst="rect">
            <a:avLst/>
          </a:prstGeom>
        </p:spPr>
      </p:pic>
    </p:spTree>
    <p:extLst>
      <p:ext uri="{BB962C8B-B14F-4D97-AF65-F5344CB8AC3E}">
        <p14:creationId xmlns:p14="http://schemas.microsoft.com/office/powerpoint/2010/main" val="61035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图象增强的含义和目的</a:t>
            </a:r>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一、什么是图象增强？</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图像增强是要突出图像中的某些信息，同时削弱或去除某些不需要信息的一种处理方法，以得到对具体应用来说视觉效果更“好”，或更“有用”的图像的技术</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二、为什么要增强图象？</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图像在传输或者处理过程中会引入噪声或使图像变模糊，从而降低了图像质量，甚至淹没了特征，给分析带来了困难。</a:t>
            </a:r>
          </a:p>
        </p:txBody>
      </p:sp>
      <p:sp>
        <p:nvSpPr>
          <p:cNvPr id="4" name="文本占位符 3"/>
          <p:cNvSpPr>
            <a:spLocks noGrp="1"/>
          </p:cNvSpPr>
          <p:nvPr>
            <p:ph type="body" sz="quarter" idx="10"/>
          </p:nvPr>
        </p:nvSpPr>
        <p:spPr/>
        <p:txBody>
          <a:bodyPr/>
          <a:lstStyle/>
          <a:p>
            <a:r>
              <a:rPr lang="en-US" altLang="zh-CN" dirty="0"/>
              <a:t>3.1 </a:t>
            </a:r>
            <a:r>
              <a:rPr lang="zh-CN" altLang="en-US" dirty="0"/>
              <a:t>背景知识</a:t>
            </a:r>
          </a:p>
        </p:txBody>
      </p:sp>
    </p:spTree>
    <p:extLst>
      <p:ext uri="{BB962C8B-B14F-4D97-AF65-F5344CB8AC3E}">
        <p14:creationId xmlns:p14="http://schemas.microsoft.com/office/powerpoint/2010/main" val="398054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直方图均衡化</a:t>
            </a:r>
          </a:p>
        </p:txBody>
      </p:sp>
      <p:sp>
        <p:nvSpPr>
          <p:cNvPr id="3" name="内容占位符 2"/>
          <p:cNvSpPr>
            <a:spLocks noGrp="1"/>
          </p:cNvSpPr>
          <p:nvPr>
            <p:ph idx="1"/>
          </p:nvPr>
        </p:nvSpPr>
        <p:spPr/>
        <p:txBody>
          <a:bodyPr/>
          <a:lstStyle/>
          <a:p>
            <a:r>
              <a:rPr lang="zh-CN" altLang="en-US" dirty="0"/>
              <a:t>满足以上条件的一个重要的直方图均衡化的灰度变换函数为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dirty="0"/>
          </a:p>
          <a:p>
            <a:r>
              <a:rPr lang="zh-CN" altLang="en-US" dirty="0"/>
              <a:t>根据该方程可以由原图像的各像素灰度值直接得到直方图均衡化后图像各灰度</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5" name="Rectangle 4"/>
          <p:cNvSpPr>
            <a:spLocks noChangeArrowheads="1"/>
          </p:cNvSpPr>
          <p:nvPr/>
        </p:nvSpPr>
        <p:spPr bwMode="auto">
          <a:xfrm>
            <a:off x="0" y="3057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Rectangle 11"/>
          <p:cNvSpPr>
            <a:spLocks noChangeArrowheads="1"/>
          </p:cNvSpPr>
          <p:nvPr/>
        </p:nvSpPr>
        <p:spPr bwMode="auto">
          <a:xfrm>
            <a:off x="5465763" y="2693988"/>
            <a:ext cx="64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kumimoji="1" lang="en-US" altLang="zh-CN" sz="2400">
                <a:solidFill>
                  <a:srgbClr val="0000FF"/>
                </a:solidFill>
                <a:latin typeface="楷体_GB2312" pitchFamily="49" charset="-122"/>
                <a:cs typeface="Times New Roman" panose="02020603050405020304" pitchFamily="18" charset="0"/>
              </a:rPr>
              <a:t>   </a:t>
            </a:r>
            <a:endParaRPr kumimoji="1" lang="en-US" altLang="zh-CN" sz="2400">
              <a:latin typeface="楷体_GB2312" pitchFamily="49" charset="-122"/>
              <a:cs typeface="Times New Roman" panose="02020603050405020304" pitchFamily="18" charset="0"/>
            </a:endParaRPr>
          </a:p>
        </p:txBody>
      </p:sp>
      <p:sp>
        <p:nvSpPr>
          <p:cNvPr id="9" name="Rectangle 21"/>
          <p:cNvSpPr>
            <a:spLocks noChangeArrowheads="1"/>
          </p:cNvSpPr>
          <p:nvPr/>
        </p:nvSpPr>
        <p:spPr bwMode="auto">
          <a:xfrm>
            <a:off x="4599391" y="2926574"/>
            <a:ext cx="47083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rPr>
              <a:t>原始图象灰度</a:t>
            </a:r>
            <a:r>
              <a:rPr kumimoji="1" lang="en-US" altLang="zh-CN" sz="2000" dirty="0">
                <a:latin typeface="微软雅黑" panose="020B0503020204020204" pitchFamily="34" charset="-122"/>
                <a:ea typeface="微软雅黑" panose="020B0503020204020204" pitchFamily="34" charset="-122"/>
                <a:cs typeface="Times New Roman" panose="02020603050405020304" pitchFamily="18" charset="0"/>
              </a:rPr>
              <a:t>r</a:t>
            </a:r>
            <a:r>
              <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的累积分布函数（</a:t>
            </a:r>
            <a:r>
              <a:rPr kumimoji="1" lang="en-US" altLang="zh-CN" sz="2000" dirty="0">
                <a:latin typeface="微软雅黑" panose="020B0503020204020204" pitchFamily="34" charset="-122"/>
                <a:ea typeface="微软雅黑" panose="020B0503020204020204" pitchFamily="34" charset="-122"/>
                <a:cs typeface="Times New Roman" panose="02020603050405020304" pitchFamily="18" charset="0"/>
              </a:rPr>
              <a:t>CDF</a:t>
            </a:r>
            <a:r>
              <a:rPr kumimoji="1"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11" name="Text Box 23"/>
          <p:cNvSpPr txBox="1">
            <a:spLocks noChangeArrowheads="1"/>
          </p:cNvSpPr>
          <p:nvPr/>
        </p:nvSpPr>
        <p:spPr bwMode="auto">
          <a:xfrm>
            <a:off x="308177" y="4335660"/>
            <a:ext cx="22319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solidFill>
                  <a:schemeClr val="tx2"/>
                </a:solidFill>
                <a:latin typeface="微软雅黑" panose="020B0503020204020204" pitchFamily="34" charset="-122"/>
                <a:ea typeface="微软雅黑" panose="020B0503020204020204" pitchFamily="34" charset="-122"/>
              </a:rPr>
              <a:t>对于数字图象：</a:t>
            </a:r>
          </a:p>
        </p:txBody>
      </p:sp>
      <p:sp>
        <p:nvSpPr>
          <p:cNvPr id="14" name="AutoShape 29"/>
          <p:cNvSpPr>
            <a:spLocks noChangeArrowheads="1"/>
          </p:cNvSpPr>
          <p:nvPr/>
        </p:nvSpPr>
        <p:spPr bwMode="auto">
          <a:xfrm>
            <a:off x="-12153" y="3326684"/>
            <a:ext cx="3360018" cy="445532"/>
          </a:xfrm>
          <a:prstGeom prst="wedgeRoundRectCallout">
            <a:avLst>
              <a:gd name="adj1" fmla="val 42055"/>
              <a:gd name="adj2" fmla="val -211982"/>
              <a:gd name="adj3" fmla="val 16667"/>
            </a:avLst>
          </a:prstGeom>
          <a:solidFill>
            <a:schemeClr val="accent5"/>
          </a:solidFill>
          <a:ln w="9525">
            <a:solidFill>
              <a:schemeClr val="tx1"/>
            </a:solidFill>
            <a:miter lim="800000"/>
            <a:headEnd/>
            <a:tailEnd/>
          </a:ln>
          <a:effectLst/>
        </p:spPr>
        <p:txBody>
          <a:bodyPr/>
          <a:lstStyle/>
          <a:p>
            <a:pPr algn="ctr"/>
            <a:r>
              <a:rPr lang="zh-CN" altLang="en-US" sz="2400" dirty="0">
                <a:latin typeface="微软雅黑" panose="020B0503020204020204" pitchFamily="34" charset="-122"/>
                <a:ea typeface="微软雅黑" panose="020B0503020204020204" pitchFamily="34" charset="-122"/>
              </a:rPr>
              <a:t>均匀分布的随机变量</a:t>
            </a:r>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9832" y="2173241"/>
            <a:ext cx="2830068" cy="594360"/>
          </a:xfrm>
          <a:prstGeom prst="rect">
            <a:avLst/>
          </a:prstGeom>
        </p:spPr>
      </p:pic>
      <p:pic>
        <p:nvPicPr>
          <p:cNvPr id="10" name="图片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700251" y="4828283"/>
            <a:ext cx="5800344" cy="772668"/>
          </a:xfrm>
          <a:prstGeom prst="rect">
            <a:avLst/>
          </a:prstGeom>
        </p:spPr>
      </p:pic>
      <p:pic>
        <p:nvPicPr>
          <p:cNvPr id="13" name="图片 12"/>
          <p:cNvPicPr>
            <a:picLocks noChangeAspect="1"/>
          </p:cNvPicPr>
          <p:nvPr/>
        </p:nvPicPr>
        <p:blipFill>
          <a:blip r:embed="rId6"/>
          <a:stretch>
            <a:fillRect/>
          </a:stretch>
        </p:blipFill>
        <p:spPr>
          <a:xfrm>
            <a:off x="7350832" y="3491915"/>
            <a:ext cx="1578235" cy="1280012"/>
          </a:xfrm>
          <a:prstGeom prst="rect">
            <a:avLst/>
          </a:prstGeom>
        </p:spPr>
      </p:pic>
      <p:pic>
        <p:nvPicPr>
          <p:cNvPr id="15" name="图片 14"/>
          <p:cNvPicPr>
            <a:picLocks noChangeAspect="1"/>
          </p:cNvPicPr>
          <p:nvPr/>
        </p:nvPicPr>
        <p:blipFill>
          <a:blip r:embed="rId7"/>
          <a:stretch>
            <a:fillRect/>
          </a:stretch>
        </p:blipFill>
        <p:spPr>
          <a:xfrm>
            <a:off x="3565108" y="3513809"/>
            <a:ext cx="3383156" cy="1250915"/>
          </a:xfrm>
          <a:prstGeom prst="rect">
            <a:avLst/>
          </a:prstGeom>
        </p:spPr>
      </p:pic>
    </p:spTree>
    <p:extLst>
      <p:ext uri="{BB962C8B-B14F-4D97-AF65-F5344CB8AC3E}">
        <p14:creationId xmlns:p14="http://schemas.microsoft.com/office/powerpoint/2010/main" val="1464904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直方图均衡化</a:t>
            </a:r>
            <a:endParaRPr lang="zh-CN" altLang="en-US" dirty="0"/>
          </a:p>
        </p:txBody>
      </p:sp>
      <p:sp>
        <p:nvSpPr>
          <p:cNvPr id="3" name="内容占位符 2"/>
          <p:cNvSpPr>
            <a:spLocks noGrp="1"/>
          </p:cNvSpPr>
          <p:nvPr>
            <p:ph idx="1"/>
          </p:nvPr>
        </p:nvSpPr>
        <p:spPr/>
        <p:txBody>
          <a:bodyPr/>
          <a:lstStyle/>
          <a:p>
            <a:r>
              <a:rPr lang="zh-CN" altLang="en-US" dirty="0"/>
              <a:t>直方图均衡化处理的计算步骤如下：</a:t>
            </a:r>
            <a:endParaRPr lang="en-US" altLang="zh-CN" dirty="0"/>
          </a:p>
          <a:p>
            <a:r>
              <a:rPr lang="en-US" altLang="zh-CN" dirty="0"/>
              <a:t>(1)</a:t>
            </a:r>
            <a:r>
              <a:rPr lang="zh-CN" altLang="en-US" dirty="0"/>
              <a:t>统计原始图象的直方图</a:t>
            </a:r>
          </a:p>
          <a:p>
            <a:pPr marL="0" indent="0">
              <a:buNone/>
            </a:pPr>
            <a:r>
              <a:rPr lang="zh-CN" altLang="en-US" dirty="0"/>
              <a:t>         是输入图象灰度级；</a:t>
            </a:r>
          </a:p>
          <a:p>
            <a:r>
              <a:rPr lang="en-US" altLang="zh-CN" dirty="0"/>
              <a:t>(2)</a:t>
            </a:r>
            <a:r>
              <a:rPr lang="zh-CN" altLang="en-US" dirty="0"/>
              <a:t>计算直方图累积分布曲线</a:t>
            </a:r>
          </a:p>
          <a:p>
            <a:endParaRPr lang="zh-CN" altLang="en-US" dirty="0"/>
          </a:p>
          <a:p>
            <a:endParaRPr lang="zh-CN" altLang="en-US" dirty="0"/>
          </a:p>
          <a:p>
            <a:r>
              <a:rPr lang="en-US" altLang="zh-CN" dirty="0"/>
              <a:t>(3)</a:t>
            </a:r>
            <a:r>
              <a:rPr lang="zh-CN" altLang="en-US" dirty="0"/>
              <a:t>用累积分布函数作变换函数计算图像变换后的灰度级</a:t>
            </a:r>
            <a:endParaRPr lang="en-US" altLang="zh-CN" dirty="0"/>
          </a:p>
          <a:p>
            <a:endParaRPr lang="en-US" altLang="zh-CN" dirty="0"/>
          </a:p>
          <a:p>
            <a:pPr marL="0" indent="0">
              <a:buNone/>
            </a:pPr>
            <a:endParaRPr lang="zh-CN" altLang="en-US" dirty="0"/>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8" name="Rectangle 5"/>
          <p:cNvSpPr>
            <a:spLocks noChangeArrowheads="1"/>
          </p:cNvSpPr>
          <p:nvPr/>
        </p:nvSpPr>
        <p:spPr bwMode="auto">
          <a:xfrm>
            <a:off x="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 name="Object 8"/>
          <p:cNvGraphicFramePr>
            <a:graphicFrameLocks noChangeAspect="1"/>
          </p:cNvGraphicFramePr>
          <p:nvPr>
            <p:extLst>
              <p:ext uri="{D42A27DB-BD31-4B8C-83A1-F6EECF244321}">
                <p14:modId xmlns:p14="http://schemas.microsoft.com/office/powerpoint/2010/main" val="2519681733"/>
              </p:ext>
            </p:extLst>
          </p:nvPr>
        </p:nvGraphicFramePr>
        <p:xfrm>
          <a:off x="779463" y="2343943"/>
          <a:ext cx="330200" cy="495300"/>
        </p:xfrm>
        <a:graphic>
          <a:graphicData uri="http://schemas.openxmlformats.org/presentationml/2006/ole">
            <mc:AlternateContent xmlns:mc="http://schemas.openxmlformats.org/markup-compatibility/2006">
              <mc:Choice xmlns:v="urn:schemas-microsoft-com:vml" Requires="v">
                <p:oleObj spid="_x0000_s746684" name="公式" r:id="rId6" imgW="152334" imgH="228501" progId="Equation.3">
                  <p:embed/>
                </p:oleObj>
              </mc:Choice>
              <mc:Fallback>
                <p:oleObj name="公式" r:id="rId6" imgW="152334"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463" y="2343943"/>
                        <a:ext cx="330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 name="图片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01145" y="2247183"/>
            <a:ext cx="1287780" cy="278892"/>
          </a:xfrm>
          <a:prstGeom prst="rect">
            <a:avLst/>
          </a:prstGeom>
        </p:spPr>
      </p:pic>
      <p:pic>
        <p:nvPicPr>
          <p:cNvPr id="6" name="图片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54287" y="3097693"/>
            <a:ext cx="3622548" cy="772668"/>
          </a:xfrm>
          <a:prstGeom prst="rect">
            <a:avLst/>
          </a:prstGeom>
        </p:spPr>
      </p:pic>
      <p:pic>
        <p:nvPicPr>
          <p:cNvPr id="20" name="图片 1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044509" y="4441979"/>
            <a:ext cx="4719828" cy="455676"/>
          </a:xfrm>
          <a:prstGeom prst="rect">
            <a:avLst/>
          </a:prstGeom>
        </p:spPr>
      </p:pic>
      <p:sp>
        <p:nvSpPr>
          <p:cNvPr id="7" name="文本框 6">
            <a:extLst>
              <a:ext uri="{FF2B5EF4-FFF2-40B4-BE49-F238E27FC236}">
                <a16:creationId xmlns:a16="http://schemas.microsoft.com/office/drawing/2014/main" id="{DF82A751-E11C-45D9-BD90-B696B0086566}"/>
              </a:ext>
            </a:extLst>
          </p:cNvPr>
          <p:cNvSpPr txBox="1"/>
          <p:nvPr/>
        </p:nvSpPr>
        <p:spPr>
          <a:xfrm>
            <a:off x="7668344" y="4725144"/>
            <a:ext cx="1415772" cy="461665"/>
          </a:xfrm>
          <a:prstGeom prst="rect">
            <a:avLst/>
          </a:prstGeom>
          <a:noFill/>
        </p:spPr>
        <p:txBody>
          <a:bodyPr wrap="none" rtlCol="0">
            <a:spAutoFit/>
          </a:bodyPr>
          <a:lstStyle/>
          <a:p>
            <a:r>
              <a:rPr lang="zh-CN" altLang="en-US" sz="2400" dirty="0">
                <a:solidFill>
                  <a:srgbClr val="FF0000"/>
                </a:solidFill>
              </a:rPr>
              <a:t>四舍五入</a:t>
            </a:r>
          </a:p>
        </p:txBody>
      </p:sp>
    </p:spTree>
    <p:extLst>
      <p:ext uri="{BB962C8B-B14F-4D97-AF65-F5344CB8AC3E}">
        <p14:creationId xmlns:p14="http://schemas.microsoft.com/office/powerpoint/2010/main" val="360219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直方图均衡化实例</a:t>
            </a:r>
            <a:endParaRPr lang="zh-CN" altLang="en-US" dirty="0"/>
          </a:p>
        </p:txBody>
      </p:sp>
      <p:sp>
        <p:nvSpPr>
          <p:cNvPr id="3" name="内容占位符 2"/>
          <p:cNvSpPr>
            <a:spLocks noGrp="1"/>
          </p:cNvSpPr>
          <p:nvPr>
            <p:ph idx="1"/>
          </p:nvPr>
        </p:nvSpPr>
        <p:spPr/>
        <p:txBody>
          <a:bodyPr/>
          <a:lstStyle/>
          <a:p>
            <a:r>
              <a:rPr lang="en-US" altLang="en-US" dirty="0">
                <a:solidFill>
                  <a:srgbClr val="000000"/>
                </a:solidFill>
              </a:rPr>
              <a:t>例 </a:t>
            </a:r>
            <a:r>
              <a:rPr lang="en-US" altLang="en-US" dirty="0" err="1">
                <a:solidFill>
                  <a:srgbClr val="000000"/>
                </a:solidFill>
              </a:rPr>
              <a:t>直方图均衡化</a:t>
            </a:r>
            <a:endParaRPr lang="en-US" altLang="zh-CN" dirty="0"/>
          </a:p>
          <a:p>
            <a:pPr lvl="1"/>
            <a:r>
              <a:rPr lang="en-US" altLang="zh-CN" dirty="0"/>
              <a:t>(1)</a:t>
            </a:r>
            <a:r>
              <a:rPr lang="zh-CN" altLang="en-US" dirty="0"/>
              <a:t>统计原始图象的直方图</a:t>
            </a:r>
            <a:endParaRPr lang="en-US" altLang="zh-CN" dirty="0"/>
          </a:p>
          <a:p>
            <a:pPr lvl="1"/>
            <a:r>
              <a:rPr lang="zh-CN" altLang="en-US" dirty="0"/>
              <a:t>对</a:t>
            </a:r>
            <a:r>
              <a:rPr lang="en-US" altLang="zh-CN" dirty="0"/>
              <a:t>64×64</a:t>
            </a:r>
            <a:r>
              <a:rPr lang="zh-CN" altLang="en-US" dirty="0"/>
              <a:t>的图像</a:t>
            </a:r>
            <a:r>
              <a:rPr lang="en-US" altLang="zh-CN" dirty="0"/>
              <a:t>,L=8,</a:t>
            </a:r>
            <a:r>
              <a:rPr lang="zh-CN" altLang="en-US" dirty="0"/>
              <a:t>图像中各灰度级的像素数目为</a:t>
            </a:r>
            <a:r>
              <a:rPr lang="en-US" altLang="zh-CN" dirty="0"/>
              <a:t>:</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grpSp>
        <p:nvGrpSpPr>
          <p:cNvPr id="18" name="组合 17"/>
          <p:cNvGrpSpPr/>
          <p:nvPr/>
        </p:nvGrpSpPr>
        <p:grpSpPr>
          <a:xfrm>
            <a:off x="1288034" y="2780928"/>
            <a:ext cx="5660230" cy="2149420"/>
            <a:chOff x="1216025" y="2910265"/>
            <a:chExt cx="5660230" cy="2149420"/>
          </a:xfrm>
        </p:grpSpPr>
        <p:graphicFrame>
          <p:nvGraphicFramePr>
            <p:cNvPr id="6" name="Group 40"/>
            <p:cNvGraphicFramePr>
              <a:graphicFrameLocks/>
            </p:cNvGraphicFramePr>
            <p:nvPr>
              <p:extLst>
                <p:ext uri="{D42A27DB-BD31-4B8C-83A1-F6EECF244321}">
                  <p14:modId xmlns:p14="http://schemas.microsoft.com/office/powerpoint/2010/main" val="1269333051"/>
                </p:ext>
              </p:extLst>
            </p:nvPr>
          </p:nvGraphicFramePr>
          <p:xfrm>
            <a:off x="1216025" y="2910265"/>
            <a:ext cx="5660230" cy="2149420"/>
          </p:xfrm>
          <a:graphic>
            <a:graphicData uri="http://schemas.openxmlformats.org/drawingml/2006/table">
              <a:tbl>
                <a:tblPr/>
                <a:tblGrid>
                  <a:gridCol w="1410450">
                    <a:extLst>
                      <a:ext uri="{9D8B030D-6E8A-4147-A177-3AD203B41FA5}">
                        <a16:colId xmlns:a16="http://schemas.microsoft.com/office/drawing/2014/main" val="20000"/>
                      </a:ext>
                    </a:extLst>
                  </a:gridCol>
                  <a:gridCol w="1419665">
                    <a:extLst>
                      <a:ext uri="{9D8B030D-6E8A-4147-A177-3AD203B41FA5}">
                        <a16:colId xmlns:a16="http://schemas.microsoft.com/office/drawing/2014/main" val="20001"/>
                      </a:ext>
                    </a:extLst>
                  </a:gridCol>
                  <a:gridCol w="1415057">
                    <a:extLst>
                      <a:ext uri="{9D8B030D-6E8A-4147-A177-3AD203B41FA5}">
                        <a16:colId xmlns:a16="http://schemas.microsoft.com/office/drawing/2014/main" val="20002"/>
                      </a:ext>
                    </a:extLst>
                  </a:gridCol>
                  <a:gridCol w="1415058">
                    <a:extLst>
                      <a:ext uri="{9D8B030D-6E8A-4147-A177-3AD203B41FA5}">
                        <a16:colId xmlns:a16="http://schemas.microsoft.com/office/drawing/2014/main" val="20003"/>
                      </a:ext>
                    </a:extLst>
                  </a:gridCol>
                </a:tblGrid>
                <a:tr h="423277">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K </a:t>
                        </a:r>
                        <a:r>
                          <a:rPr kumimoji="0" lang="en-US" altLang="zh-CN" sz="1700" b="1" i="0" u="none" strike="noStrike" cap="none" normalizeH="0" baseline="0" dirty="0">
                            <a:ln>
                              <a:noFill/>
                            </a:ln>
                            <a:solidFill>
                              <a:schemeClr val="tx1"/>
                            </a:solidFill>
                            <a:effectLst/>
                            <a:latin typeface="楷体_GB2312" pitchFamily="49" charset="-122"/>
                            <a:ea typeface="楷体_GB2312" pitchFamily="49" charset="-122"/>
                          </a:rPr>
                          <a:t>(</a:t>
                        </a:r>
                        <a:r>
                          <a:rPr kumimoji="0" lang="zh-CN" altLang="en-US" sz="1700" b="1" i="0" u="none" strike="noStrike" cap="none" normalizeH="0" baseline="0" dirty="0">
                            <a:ln>
                              <a:noFill/>
                            </a:ln>
                            <a:solidFill>
                              <a:schemeClr val="tx1"/>
                            </a:solidFill>
                            <a:effectLst/>
                            <a:latin typeface="楷体_GB2312" pitchFamily="49" charset="-122"/>
                            <a:ea typeface="楷体_GB2312" pitchFamily="49" charset="-122"/>
                          </a:rPr>
                          <a:t>灰度级</a:t>
                        </a:r>
                        <a:r>
                          <a:rPr kumimoji="0" lang="en-US" altLang="zh-CN" sz="1700" b="1" i="0" u="none" strike="noStrike" cap="none" normalizeH="0" baseline="0" dirty="0">
                            <a:ln>
                              <a:noFill/>
                            </a:ln>
                            <a:solidFill>
                              <a:schemeClr val="tx1"/>
                            </a:solidFill>
                            <a:effectLst/>
                            <a:latin typeface="楷体_GB2312" pitchFamily="49" charset="-122"/>
                            <a:ea typeface="楷体_GB2312" pitchFamily="49" charset="-122"/>
                          </a:rPr>
                          <a:t>)</a:t>
                        </a:r>
                      </a:p>
                    </a:txBody>
                    <a:tcPr marL="79364" marR="79364" marT="39682" marB="39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n</a:t>
                        </a:r>
                        <a:r>
                          <a:rPr kumimoji="0" lang="en-US" altLang="zh-CN" sz="2300" b="1" i="0" u="none" strike="noStrike" cap="none" normalizeH="0" baseline="-25000">
                            <a:ln>
                              <a:noFill/>
                            </a:ln>
                            <a:solidFill>
                              <a:schemeClr val="tx1"/>
                            </a:solidFill>
                            <a:effectLst/>
                            <a:latin typeface="楷体_GB2312" pitchFamily="49" charset="-122"/>
                            <a:ea typeface="楷体_GB2312" pitchFamily="49" charset="-122"/>
                          </a:rPr>
                          <a:t>k</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k </a:t>
                        </a:r>
                        <a:r>
                          <a:rPr kumimoji="0" lang="en-US" altLang="zh-CN" sz="1700" b="1" i="0" u="none" strike="noStrike" cap="none" normalizeH="0" baseline="0">
                            <a:ln>
                              <a:noFill/>
                            </a:ln>
                            <a:solidFill>
                              <a:schemeClr val="tx1"/>
                            </a:solidFill>
                            <a:effectLst/>
                            <a:latin typeface="楷体_GB2312" pitchFamily="49" charset="-122"/>
                            <a:ea typeface="楷体_GB2312" pitchFamily="49" charset="-122"/>
                          </a:rPr>
                          <a:t>(</a:t>
                        </a:r>
                        <a:r>
                          <a:rPr kumimoji="0" lang="zh-CN" altLang="en-US" sz="1700" b="1" i="0" u="none" strike="noStrike" cap="none" normalizeH="0" baseline="0">
                            <a:ln>
                              <a:noFill/>
                            </a:ln>
                            <a:solidFill>
                              <a:schemeClr val="tx1"/>
                            </a:solidFill>
                            <a:effectLst/>
                            <a:latin typeface="楷体_GB2312" pitchFamily="49" charset="-122"/>
                            <a:ea typeface="楷体_GB2312" pitchFamily="49" charset="-122"/>
                          </a:rPr>
                          <a:t>灰度级</a:t>
                        </a:r>
                        <a:r>
                          <a:rPr kumimoji="0" lang="en-US" altLang="zh-CN" sz="1700" b="1" i="0" u="none" strike="noStrike" cap="none" normalizeH="0" baseline="0">
                            <a:ln>
                              <a:noFill/>
                            </a:ln>
                            <a:solidFill>
                              <a:schemeClr val="tx1"/>
                            </a:solidFill>
                            <a:effectLst/>
                            <a:latin typeface="楷体_GB2312" pitchFamily="49" charset="-122"/>
                            <a:ea typeface="楷体_GB2312" pitchFamily="49" charset="-122"/>
                          </a:rPr>
                          <a:t>)</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err="1">
                            <a:ln>
                              <a:noFill/>
                            </a:ln>
                            <a:solidFill>
                              <a:schemeClr val="tx1"/>
                            </a:solidFill>
                            <a:effectLst/>
                            <a:latin typeface="楷体_GB2312" pitchFamily="49" charset="-122"/>
                            <a:ea typeface="楷体_GB2312" pitchFamily="49" charset="-122"/>
                          </a:rPr>
                          <a:t>n</a:t>
                        </a:r>
                        <a:r>
                          <a:rPr kumimoji="0" lang="en-US" altLang="zh-CN" sz="2300" b="1" i="0" u="none" strike="noStrike" cap="none" normalizeH="0" baseline="-25000" dirty="0" err="1">
                            <a:ln>
                              <a:noFill/>
                            </a:ln>
                            <a:solidFill>
                              <a:schemeClr val="tx1"/>
                            </a:solidFill>
                            <a:effectLst/>
                            <a:latin typeface="楷体_GB2312" pitchFamily="49" charset="-122"/>
                            <a:ea typeface="楷体_GB2312" pitchFamily="49" charset="-122"/>
                          </a:rPr>
                          <a:t>k</a:t>
                        </a:r>
                        <a:endPar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endParaRPr>
                      </a:p>
                    </a:txBody>
                    <a:tcPr marL="79364" marR="79364" marT="39682" marB="39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277">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0</a:t>
                        </a:r>
                      </a:p>
                    </a:txBody>
                    <a:tcPr marL="79364" marR="79364" marT="39682" marB="39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790</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4</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329</a:t>
                        </a:r>
                      </a:p>
                    </a:txBody>
                    <a:tcPr marL="79364" marR="79364" marT="39682" marB="39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277">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1</a:t>
                        </a:r>
                      </a:p>
                    </a:txBody>
                    <a:tcPr marL="79364" marR="79364" marT="39682" marB="39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1023</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5</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245</a:t>
                        </a:r>
                      </a:p>
                    </a:txBody>
                    <a:tcPr marL="79364" marR="79364" marT="39682" marB="39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277">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2</a:t>
                        </a:r>
                      </a:p>
                    </a:txBody>
                    <a:tcPr marL="79364" marR="79364" marT="39682" marB="39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850</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6</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122</a:t>
                        </a:r>
                      </a:p>
                    </a:txBody>
                    <a:tcPr marL="79364" marR="79364" marT="39682" marB="39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3277">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a:ln>
                              <a:noFill/>
                            </a:ln>
                            <a:solidFill>
                              <a:schemeClr val="tx1"/>
                            </a:solidFill>
                            <a:effectLst/>
                            <a:latin typeface="楷体_GB2312" pitchFamily="49" charset="-122"/>
                            <a:ea typeface="楷体_GB2312" pitchFamily="49" charset="-122"/>
                          </a:rPr>
                          <a:t>3</a:t>
                        </a:r>
                      </a:p>
                    </a:txBody>
                    <a:tcPr marL="79364" marR="79364" marT="39682" marB="39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656</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7</a:t>
                        </a:r>
                      </a:p>
                    </a:txBody>
                    <a:tcPr marL="79364" marR="79364" marT="39682" marB="39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300" b="1" i="0" u="none" strike="noStrike" cap="none" normalizeH="0" baseline="0" dirty="0">
                            <a:ln>
                              <a:noFill/>
                            </a:ln>
                            <a:solidFill>
                              <a:schemeClr val="tx1"/>
                            </a:solidFill>
                            <a:effectLst/>
                            <a:latin typeface="楷体_GB2312" pitchFamily="49" charset="-122"/>
                            <a:ea typeface="楷体_GB2312" pitchFamily="49" charset="-122"/>
                          </a:rPr>
                          <a:t>81</a:t>
                        </a:r>
                      </a:p>
                    </a:txBody>
                    <a:tcPr marL="79364" marR="79364" marT="39682" marB="39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8" name="Group 54"/>
            <p:cNvGrpSpPr>
              <a:grpSpLocks/>
            </p:cNvGrpSpPr>
            <p:nvPr/>
          </p:nvGrpSpPr>
          <p:grpSpPr bwMode="auto">
            <a:xfrm>
              <a:off x="1259632" y="2960758"/>
              <a:ext cx="3096344" cy="396234"/>
              <a:chOff x="748" y="1207"/>
              <a:chExt cx="2274" cy="291"/>
            </a:xfrm>
          </p:grpSpPr>
          <p:graphicFrame>
            <p:nvGraphicFramePr>
              <p:cNvPr id="9" name="Object 42"/>
              <p:cNvGraphicFramePr>
                <a:graphicFrameLocks noChangeAspect="1"/>
              </p:cNvGraphicFramePr>
              <p:nvPr/>
            </p:nvGraphicFramePr>
            <p:xfrm>
              <a:off x="748" y="1207"/>
              <a:ext cx="194" cy="291"/>
            </p:xfrm>
            <a:graphic>
              <a:graphicData uri="http://schemas.openxmlformats.org/presentationml/2006/ole">
                <mc:AlternateContent xmlns:mc="http://schemas.openxmlformats.org/markup-compatibility/2006">
                  <mc:Choice xmlns:v="urn:schemas-microsoft-com:vml" Requires="v">
                    <p:oleObj spid="_x0000_s747858" name="Equation" r:id="rId3" imgW="152280" imgH="228600" progId="Equation.DSMT4">
                      <p:embed/>
                    </p:oleObj>
                  </mc:Choice>
                  <mc:Fallback>
                    <p:oleObj name="Equation" r:id="rId3" imgW="152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207"/>
                            <a:ext cx="194" cy="29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5"/>
              <p:cNvGraphicFramePr>
                <a:graphicFrameLocks noChangeAspect="1"/>
              </p:cNvGraphicFramePr>
              <p:nvPr/>
            </p:nvGraphicFramePr>
            <p:xfrm>
              <a:off x="2789" y="1207"/>
              <a:ext cx="233" cy="273"/>
            </p:xfrm>
            <a:graphic>
              <a:graphicData uri="http://schemas.openxmlformats.org/presentationml/2006/ole">
                <mc:AlternateContent xmlns:mc="http://schemas.openxmlformats.org/markup-compatibility/2006">
                  <mc:Choice xmlns:v="urn:schemas-microsoft-com:vml" Requires="v">
                    <p:oleObj spid="_x0000_s747859" name="Equation" r:id="rId5" imgW="152280" imgH="228600" progId="Equation.DSMT4">
                      <p:embed/>
                    </p:oleObj>
                  </mc:Choice>
                  <mc:Fallback>
                    <p:oleObj name="Equation" r:id="rId5"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 y="1207"/>
                            <a:ext cx="233" cy="27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1" name="Group 51"/>
          <p:cNvGrpSpPr>
            <a:grpSpLocks/>
          </p:cNvGrpSpPr>
          <p:nvPr/>
        </p:nvGrpSpPr>
        <p:grpSpPr bwMode="auto">
          <a:xfrm>
            <a:off x="267228" y="4941168"/>
            <a:ext cx="8602662" cy="1885950"/>
            <a:chOff x="157" y="2848"/>
            <a:chExt cx="5419" cy="1188"/>
          </a:xfrm>
        </p:grpSpPr>
        <p:grpSp>
          <p:nvGrpSpPr>
            <p:cNvPr id="12" name="Group 36"/>
            <p:cNvGrpSpPr>
              <a:grpSpLocks/>
            </p:cNvGrpSpPr>
            <p:nvPr/>
          </p:nvGrpSpPr>
          <p:grpSpPr bwMode="auto">
            <a:xfrm>
              <a:off x="157" y="2848"/>
              <a:ext cx="5419" cy="1188"/>
              <a:chOff x="309" y="2824"/>
              <a:chExt cx="4822" cy="1052"/>
            </a:xfrm>
          </p:grpSpPr>
          <p:pic>
            <p:nvPicPr>
              <p:cNvPr id="15"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 y="2824"/>
                <a:ext cx="482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38"/>
              <p:cNvSpPr txBox="1">
                <a:spLocks noChangeArrowheads="1"/>
              </p:cNvSpPr>
              <p:nvPr/>
            </p:nvSpPr>
            <p:spPr bwMode="auto">
              <a:xfrm>
                <a:off x="1360" y="3512"/>
                <a:ext cx="384" cy="227"/>
              </a:xfrm>
              <a:prstGeom prst="rect">
                <a:avLst/>
              </a:prstGeom>
              <a:solidFill>
                <a:srgbClr val="CCFFFF"/>
              </a:soli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ea typeface="宋体" panose="02010600030101010101" pitchFamily="2" charset="-122"/>
                  </a:rPr>
                  <a:t>p</a:t>
                </a:r>
                <a:r>
                  <a:rPr lang="en-US" altLang="zh-CN" sz="2000" b="1" baseline="-25000">
                    <a:ea typeface="宋体" panose="02010600030101010101" pitchFamily="2" charset="-122"/>
                  </a:rPr>
                  <a:t>r</a:t>
                </a:r>
              </a:p>
            </p:txBody>
          </p:sp>
        </p:grpSp>
        <p:graphicFrame>
          <p:nvGraphicFramePr>
            <p:cNvPr id="13" name="Object 48"/>
            <p:cNvGraphicFramePr>
              <a:graphicFrameLocks noChangeAspect="1"/>
            </p:cNvGraphicFramePr>
            <p:nvPr/>
          </p:nvGraphicFramePr>
          <p:xfrm>
            <a:off x="1610" y="3203"/>
            <a:ext cx="194" cy="291"/>
          </p:xfrm>
          <a:graphic>
            <a:graphicData uri="http://schemas.openxmlformats.org/presentationml/2006/ole">
              <mc:AlternateContent xmlns:mc="http://schemas.openxmlformats.org/markup-compatibility/2006">
                <mc:Choice xmlns:v="urn:schemas-microsoft-com:vml" Requires="v">
                  <p:oleObj spid="_x0000_s747860" name="Equation" r:id="rId8" imgW="152280" imgH="228600" progId="Equation.DSMT4">
                    <p:embed/>
                  </p:oleObj>
                </mc:Choice>
                <mc:Fallback>
                  <p:oleObj name="Equation" r:id="rId8"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 y="3203"/>
                          <a:ext cx="194" cy="291"/>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49"/>
            <p:cNvGraphicFramePr>
              <a:graphicFrameLocks noChangeAspect="1"/>
            </p:cNvGraphicFramePr>
            <p:nvPr/>
          </p:nvGraphicFramePr>
          <p:xfrm>
            <a:off x="1338" y="3566"/>
            <a:ext cx="740" cy="402"/>
          </p:xfrm>
          <a:graphic>
            <a:graphicData uri="http://schemas.openxmlformats.org/presentationml/2006/ole">
              <mc:AlternateContent xmlns:mc="http://schemas.openxmlformats.org/markup-compatibility/2006">
                <mc:Choice xmlns:v="urn:schemas-microsoft-com:vml" Requires="v">
                  <p:oleObj spid="_x0000_s747861" name="Equation" r:id="rId9" imgW="749160" imgH="406080" progId="Equation.DSMT4">
                    <p:embed/>
                  </p:oleObj>
                </mc:Choice>
                <mc:Fallback>
                  <p:oleObj name="Equation" r:id="rId9" imgW="749160" imgH="4060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8" y="3566"/>
                          <a:ext cx="740" cy="402"/>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7393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3" name="内容占位符 2"/>
          <p:cNvSpPr>
            <a:spLocks noGrp="1"/>
          </p:cNvSpPr>
          <p:nvPr>
            <p:ph idx="1"/>
          </p:nvPr>
        </p:nvSpPr>
        <p:spPr/>
        <p:txBody>
          <a:bodyPr/>
          <a:lstStyle/>
          <a:p>
            <a:r>
              <a:rPr lang="en-US" altLang="en-US" dirty="0">
                <a:solidFill>
                  <a:srgbClr val="000000"/>
                </a:solidFill>
              </a:rPr>
              <a:t>例 </a:t>
            </a:r>
            <a:r>
              <a:rPr lang="en-US" altLang="en-US" dirty="0" err="1">
                <a:solidFill>
                  <a:srgbClr val="000000"/>
                </a:solidFill>
              </a:rPr>
              <a:t>直方图均衡化</a:t>
            </a:r>
            <a:endParaRPr lang="en-US" altLang="en-US" dirty="0">
              <a:solidFill>
                <a:srgbClr val="000000"/>
              </a:solidFill>
            </a:endParaRPr>
          </a:p>
          <a:p>
            <a:r>
              <a:rPr lang="en-US" altLang="zh-CN" dirty="0">
                <a:solidFill>
                  <a:srgbClr val="000000"/>
                </a:solidFill>
              </a:rPr>
              <a:t>(2)</a:t>
            </a:r>
            <a:r>
              <a:rPr lang="zh-CN" altLang="en-US" dirty="0">
                <a:solidFill>
                  <a:srgbClr val="000000"/>
                </a:solidFill>
              </a:rPr>
              <a:t>计算直方图累积分布函数</a:t>
            </a:r>
          </a:p>
          <a:p>
            <a:endParaRPr lang="zh-CN" altLang="en-US" dirty="0">
              <a:solidFill>
                <a:srgbClr val="000000"/>
              </a:solidFill>
            </a:endParaRPr>
          </a:p>
          <a:p>
            <a:endParaRPr lang="zh-CN" altLang="en-US" dirty="0"/>
          </a:p>
        </p:txBody>
      </p:sp>
      <p:sp>
        <p:nvSpPr>
          <p:cNvPr id="4" name="文本占位符 3"/>
          <p:cNvSpPr>
            <a:spLocks noGrp="1"/>
          </p:cNvSpPr>
          <p:nvPr>
            <p:ph type="body" sz="quarter" idx="10"/>
          </p:nvPr>
        </p:nvSpPr>
        <p:spPr/>
        <p:txBody>
          <a:bodyPr/>
          <a:lstStyle/>
          <a:p>
            <a:r>
              <a:rPr lang="zh-CN" altLang="en-US" dirty="0"/>
              <a:t>第三章、空间域图像增强</a:t>
            </a:r>
          </a:p>
          <a:p>
            <a:endParaRPr lang="zh-CN" altLang="en-US" dirty="0"/>
          </a:p>
        </p:txBody>
      </p:sp>
      <p:graphicFrame>
        <p:nvGraphicFramePr>
          <p:cNvPr id="6" name="Object 3"/>
          <p:cNvGraphicFramePr>
            <a:graphicFrameLocks noChangeAspect="1"/>
          </p:cNvGraphicFramePr>
          <p:nvPr>
            <p:extLst>
              <p:ext uri="{D42A27DB-BD31-4B8C-83A1-F6EECF244321}">
                <p14:modId xmlns:p14="http://schemas.microsoft.com/office/powerpoint/2010/main" val="1652561180"/>
              </p:ext>
            </p:extLst>
          </p:nvPr>
        </p:nvGraphicFramePr>
        <p:xfrm>
          <a:off x="2123728" y="2389187"/>
          <a:ext cx="3797300" cy="942975"/>
        </p:xfrm>
        <a:graphic>
          <a:graphicData uri="http://schemas.openxmlformats.org/presentationml/2006/ole">
            <mc:AlternateContent xmlns:mc="http://schemas.openxmlformats.org/markup-compatibility/2006">
              <mc:Choice xmlns:v="urn:schemas-microsoft-com:vml" Requires="v">
                <p:oleObj spid="_x0000_s748882" name="Equation" r:id="rId3" imgW="1841400" imgH="457200" progId="Equation.DSMT4">
                  <p:embed/>
                </p:oleObj>
              </mc:Choice>
              <mc:Fallback>
                <p:oleObj name="Equation" r:id="rId3" imgW="18414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389187"/>
                        <a:ext cx="37973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17"/>
          <p:cNvGrpSpPr>
            <a:grpSpLocks/>
          </p:cNvGrpSpPr>
          <p:nvPr/>
        </p:nvGrpSpPr>
        <p:grpSpPr bwMode="auto">
          <a:xfrm>
            <a:off x="244617" y="3717032"/>
            <a:ext cx="8719871" cy="2673189"/>
            <a:chOff x="0" y="1534"/>
            <a:chExt cx="5760" cy="2082"/>
          </a:xfrm>
        </p:grpSpPr>
        <p:grpSp>
          <p:nvGrpSpPr>
            <p:cNvPr id="8" name="Group 4"/>
            <p:cNvGrpSpPr>
              <a:grpSpLocks/>
            </p:cNvGrpSpPr>
            <p:nvPr/>
          </p:nvGrpSpPr>
          <p:grpSpPr bwMode="auto">
            <a:xfrm>
              <a:off x="0" y="1534"/>
              <a:ext cx="5760" cy="2082"/>
              <a:chOff x="0" y="1534"/>
              <a:chExt cx="5760" cy="2082"/>
            </a:xfrm>
          </p:grpSpPr>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34"/>
                <a:ext cx="5760" cy="2082"/>
              </a:xfrm>
              <a:prstGeom prst="rect">
                <a:avLst/>
              </a:prstGeom>
            </p:spPr>
          </p:pic>
          <p:sp>
            <p:nvSpPr>
              <p:cNvPr id="13" name="Text Box 6"/>
              <p:cNvSpPr txBox="1">
                <a:spLocks noChangeArrowheads="1"/>
              </p:cNvSpPr>
              <p:nvPr/>
            </p:nvSpPr>
            <p:spPr bwMode="auto">
              <a:xfrm>
                <a:off x="1260" y="2609"/>
                <a:ext cx="470" cy="257"/>
              </a:xfrm>
              <a:prstGeom prst="rect">
                <a:avLst/>
              </a:prstGeom>
              <a:solidFill>
                <a:srgbClr val="0000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FFFF66"/>
                    </a:solidFill>
                    <a:ea typeface="宋体" panose="02010600030101010101" pitchFamily="2" charset="-122"/>
                  </a:rPr>
                  <a:t>p</a:t>
                </a:r>
                <a:r>
                  <a:rPr lang="en-US" altLang="zh-CN" sz="2000" baseline="-25000">
                    <a:solidFill>
                      <a:srgbClr val="FFFF66"/>
                    </a:solidFill>
                    <a:ea typeface="宋体" panose="02010600030101010101" pitchFamily="2" charset="-122"/>
                  </a:rPr>
                  <a:t>r</a:t>
                </a:r>
              </a:p>
            </p:txBody>
          </p:sp>
          <p:sp>
            <p:nvSpPr>
              <p:cNvPr id="14" name="Text Box 7"/>
              <p:cNvSpPr txBox="1">
                <a:spLocks noChangeArrowheads="1"/>
              </p:cNvSpPr>
              <p:nvPr/>
            </p:nvSpPr>
            <p:spPr bwMode="auto">
              <a:xfrm>
                <a:off x="1869" y="3181"/>
                <a:ext cx="421" cy="256"/>
              </a:xfrm>
              <a:prstGeom prst="rect">
                <a:avLst/>
              </a:prstGeom>
              <a:solidFill>
                <a:srgbClr val="0000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FFFF66"/>
                    </a:solidFill>
                    <a:ea typeface="宋体" panose="02010600030101010101" pitchFamily="2" charset="-122"/>
                  </a:rPr>
                  <a:t>s</a:t>
                </a:r>
                <a:r>
                  <a:rPr lang="en-US" altLang="zh-CN" sz="2000" baseline="-25000">
                    <a:solidFill>
                      <a:srgbClr val="FFFF66"/>
                    </a:solidFill>
                    <a:ea typeface="宋体" panose="02010600030101010101" pitchFamily="2" charset="-122"/>
                  </a:rPr>
                  <a:t>k</a:t>
                </a:r>
              </a:p>
            </p:txBody>
          </p:sp>
        </p:grpSp>
        <p:graphicFrame>
          <p:nvGraphicFramePr>
            <p:cNvPr id="9" name="Object 10"/>
            <p:cNvGraphicFramePr>
              <a:graphicFrameLocks noChangeAspect="1"/>
            </p:cNvGraphicFramePr>
            <p:nvPr/>
          </p:nvGraphicFramePr>
          <p:xfrm>
            <a:off x="1565" y="2069"/>
            <a:ext cx="194" cy="291"/>
          </p:xfrm>
          <a:graphic>
            <a:graphicData uri="http://schemas.openxmlformats.org/presentationml/2006/ole">
              <mc:AlternateContent xmlns:mc="http://schemas.openxmlformats.org/markup-compatibility/2006">
                <mc:Choice xmlns:v="urn:schemas-microsoft-com:vml" Requires="v">
                  <p:oleObj spid="_x0000_s748883" name="Equation" r:id="rId6" imgW="152280" imgH="228600" progId="Equation.DSMT4">
                    <p:embed/>
                  </p:oleObj>
                </mc:Choice>
                <mc:Fallback>
                  <p:oleObj name="Equation" r:id="rId6" imgW="1522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 y="2069"/>
                          <a:ext cx="194" cy="291"/>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3"/>
            <p:cNvGraphicFramePr>
              <a:graphicFrameLocks noChangeAspect="1"/>
            </p:cNvGraphicFramePr>
            <p:nvPr/>
          </p:nvGraphicFramePr>
          <p:xfrm>
            <a:off x="1247" y="2568"/>
            <a:ext cx="740" cy="402"/>
          </p:xfrm>
          <a:graphic>
            <a:graphicData uri="http://schemas.openxmlformats.org/presentationml/2006/ole">
              <mc:AlternateContent xmlns:mc="http://schemas.openxmlformats.org/markup-compatibility/2006">
                <mc:Choice xmlns:v="urn:schemas-microsoft-com:vml" Requires="v">
                  <p:oleObj spid="_x0000_s748884" name="Equation" r:id="rId8" imgW="749160" imgH="406080" progId="Equation.DSMT4">
                    <p:embed/>
                  </p:oleObj>
                </mc:Choice>
                <mc:Fallback>
                  <p:oleObj name="Equation" r:id="rId8" imgW="749160" imgH="4060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7" y="2568"/>
                          <a:ext cx="740" cy="402"/>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6"/>
            <p:cNvGraphicFramePr>
              <a:graphicFrameLocks noChangeAspect="1"/>
            </p:cNvGraphicFramePr>
            <p:nvPr/>
          </p:nvGraphicFramePr>
          <p:xfrm>
            <a:off x="1882" y="3067"/>
            <a:ext cx="701" cy="467"/>
          </p:xfrm>
          <a:graphic>
            <a:graphicData uri="http://schemas.openxmlformats.org/presentationml/2006/ole">
              <mc:AlternateContent xmlns:mc="http://schemas.openxmlformats.org/markup-compatibility/2006">
                <mc:Choice xmlns:v="urn:schemas-microsoft-com:vml" Requires="v">
                  <p:oleObj spid="_x0000_s748885" name="Equation" r:id="rId10" imgW="685800" imgH="457200" progId="Equation.DSMT4">
                    <p:embed/>
                  </p:oleObj>
                </mc:Choice>
                <mc:Fallback>
                  <p:oleObj name="Equation" r:id="rId10" imgW="68580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2" y="3067"/>
                          <a:ext cx="701" cy="467"/>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9716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3" name="内容占位符 2"/>
          <p:cNvSpPr>
            <a:spLocks noGrp="1"/>
          </p:cNvSpPr>
          <p:nvPr>
            <p:ph idx="1"/>
          </p:nvPr>
        </p:nvSpPr>
        <p:spPr/>
        <p:txBody>
          <a:bodyPr/>
          <a:lstStyle/>
          <a:p>
            <a:r>
              <a:rPr lang="en-US" altLang="en-US" dirty="0">
                <a:solidFill>
                  <a:srgbClr val="000000"/>
                </a:solidFill>
              </a:rPr>
              <a:t>例 </a:t>
            </a:r>
            <a:r>
              <a:rPr lang="en-US" altLang="en-US" dirty="0" err="1">
                <a:solidFill>
                  <a:srgbClr val="000000"/>
                </a:solidFill>
              </a:rPr>
              <a:t>直方图均衡化</a:t>
            </a:r>
            <a:endParaRPr lang="en-US" altLang="zh-CN" dirty="0"/>
          </a:p>
          <a:p>
            <a:r>
              <a:rPr lang="en-US" altLang="zh-CN" dirty="0"/>
              <a:t>(3)</a:t>
            </a:r>
            <a:r>
              <a:rPr lang="zh-CN" altLang="en-US" dirty="0"/>
              <a:t>用累积分布函数作变换函数进行图像灰度变换 </a:t>
            </a:r>
          </a:p>
        </p:txBody>
      </p:sp>
      <p:sp>
        <p:nvSpPr>
          <p:cNvPr id="4" name="文本占位符 3"/>
          <p:cNvSpPr>
            <a:spLocks noGrp="1"/>
          </p:cNvSpPr>
          <p:nvPr>
            <p:ph type="body" sz="quarter" idx="10"/>
          </p:nvPr>
        </p:nvSpPr>
        <p:spPr/>
        <p:txBody>
          <a:bodyPr/>
          <a:lstStyle/>
          <a:p>
            <a:r>
              <a:rPr lang="zh-CN" altLang="en-US" dirty="0"/>
              <a:t>第三章、空间域图像增强</a:t>
            </a:r>
          </a:p>
        </p:txBody>
      </p:sp>
      <p:graphicFrame>
        <p:nvGraphicFramePr>
          <p:cNvPr id="6" name="Object 9"/>
          <p:cNvGraphicFramePr>
            <a:graphicFrameLocks noChangeAspect="1"/>
          </p:cNvGraphicFramePr>
          <p:nvPr>
            <p:extLst>
              <p:ext uri="{D42A27DB-BD31-4B8C-83A1-F6EECF244321}">
                <p14:modId xmlns:p14="http://schemas.microsoft.com/office/powerpoint/2010/main" val="1020355746"/>
              </p:ext>
            </p:extLst>
          </p:nvPr>
        </p:nvGraphicFramePr>
        <p:xfrm>
          <a:off x="1008063" y="2448942"/>
          <a:ext cx="7583487" cy="628650"/>
        </p:xfrm>
        <a:graphic>
          <a:graphicData uri="http://schemas.openxmlformats.org/presentationml/2006/ole">
            <mc:AlternateContent xmlns:mc="http://schemas.openxmlformats.org/markup-compatibility/2006">
              <mc:Choice xmlns:v="urn:schemas-microsoft-com:vml" Requires="v">
                <p:oleObj spid="_x0000_s749985" name="Equation" r:id="rId3" imgW="3377880" imgH="279360" progId="Equation.DSMT4">
                  <p:embed/>
                </p:oleObj>
              </mc:Choice>
              <mc:Fallback>
                <p:oleObj name="Equation" r:id="rId3" imgW="337788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3" y="2448942"/>
                        <a:ext cx="7583487"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77" y="3077592"/>
            <a:ext cx="8920163"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10"/>
          <p:cNvGraphicFramePr>
            <a:graphicFrameLocks noChangeAspect="1"/>
          </p:cNvGraphicFramePr>
          <p:nvPr>
            <p:extLst>
              <p:ext uri="{D42A27DB-BD31-4B8C-83A1-F6EECF244321}">
                <p14:modId xmlns:p14="http://schemas.microsoft.com/office/powerpoint/2010/main" val="3925505379"/>
              </p:ext>
            </p:extLst>
          </p:nvPr>
        </p:nvGraphicFramePr>
        <p:xfrm>
          <a:off x="2519890" y="3795142"/>
          <a:ext cx="307975" cy="461963"/>
        </p:xfrm>
        <a:graphic>
          <a:graphicData uri="http://schemas.openxmlformats.org/presentationml/2006/ole">
            <mc:AlternateContent xmlns:mc="http://schemas.openxmlformats.org/markup-compatibility/2006">
              <mc:Choice xmlns:v="urn:schemas-microsoft-com:vml" Requires="v">
                <p:oleObj spid="_x0000_s749986" name="Equation" r:id="rId6" imgW="152280" imgH="228600" progId="Equation.DSMT4">
                  <p:embed/>
                </p:oleObj>
              </mc:Choice>
              <mc:Fallback>
                <p:oleObj name="Equation" r:id="rId6" imgW="1522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9890" y="3795142"/>
                        <a:ext cx="307975" cy="461963"/>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4150236688"/>
              </p:ext>
            </p:extLst>
          </p:nvPr>
        </p:nvGraphicFramePr>
        <p:xfrm>
          <a:off x="2088090" y="4442842"/>
          <a:ext cx="1174750" cy="638175"/>
        </p:xfrm>
        <a:graphic>
          <a:graphicData uri="http://schemas.openxmlformats.org/presentationml/2006/ole">
            <mc:AlternateContent xmlns:mc="http://schemas.openxmlformats.org/markup-compatibility/2006">
              <mc:Choice xmlns:v="urn:schemas-microsoft-com:vml" Requires="v">
                <p:oleObj spid="_x0000_s749987" name="Equation" r:id="rId8" imgW="749160" imgH="406080" progId="Equation.DSMT4">
                  <p:embed/>
                </p:oleObj>
              </mc:Choice>
              <mc:Fallback>
                <p:oleObj name="Equation" r:id="rId8" imgW="749160" imgH="4060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8090" y="4442842"/>
                        <a:ext cx="1174750" cy="63817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896615960"/>
              </p:ext>
            </p:extLst>
          </p:nvPr>
        </p:nvGraphicFramePr>
        <p:xfrm>
          <a:off x="3024715" y="5163567"/>
          <a:ext cx="1112837" cy="741363"/>
        </p:xfrm>
        <a:graphic>
          <a:graphicData uri="http://schemas.openxmlformats.org/presentationml/2006/ole">
            <mc:AlternateContent xmlns:mc="http://schemas.openxmlformats.org/markup-compatibility/2006">
              <mc:Choice xmlns:v="urn:schemas-microsoft-com:vml" Requires="v">
                <p:oleObj spid="_x0000_s749988" name="Equation" r:id="rId10" imgW="685800" imgH="457200" progId="Equation.DSMT4">
                  <p:embed/>
                </p:oleObj>
              </mc:Choice>
              <mc:Fallback>
                <p:oleObj name="Equation" r:id="rId10" imgW="68580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4715" y="5163567"/>
                        <a:ext cx="1112837" cy="741363"/>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249644143"/>
              </p:ext>
            </p:extLst>
          </p:nvPr>
        </p:nvGraphicFramePr>
        <p:xfrm>
          <a:off x="1872190" y="6171630"/>
          <a:ext cx="2303462" cy="433387"/>
        </p:xfrm>
        <a:graphic>
          <a:graphicData uri="http://schemas.openxmlformats.org/presentationml/2006/ole">
            <mc:AlternateContent xmlns:mc="http://schemas.openxmlformats.org/markup-compatibility/2006">
              <mc:Choice xmlns:v="urn:schemas-microsoft-com:vml" Requires="v">
                <p:oleObj spid="_x0000_s749989" name="Equation" r:id="rId12" imgW="2133360" imgH="279360" progId="Equation.DSMT4">
                  <p:embed/>
                </p:oleObj>
              </mc:Choice>
              <mc:Fallback>
                <p:oleObj name="Equation" r:id="rId12" imgW="213336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2190" y="6171630"/>
                        <a:ext cx="2303462" cy="433387"/>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11431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r>
              <a:rPr lang="zh-CN" altLang="en-US" dirty="0"/>
              <a:t>第三章、空间域图像增强</a:t>
            </a:r>
          </a:p>
        </p:txBody>
      </p:sp>
      <p:grpSp>
        <p:nvGrpSpPr>
          <p:cNvPr id="5" name="Group 40"/>
          <p:cNvGrpSpPr>
            <a:grpSpLocks/>
          </p:cNvGrpSpPr>
          <p:nvPr/>
        </p:nvGrpSpPr>
        <p:grpSpPr bwMode="auto">
          <a:xfrm>
            <a:off x="-19844" y="1579529"/>
            <a:ext cx="9094788" cy="4724400"/>
            <a:chOff x="0" y="890"/>
            <a:chExt cx="5729" cy="2976"/>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
              <a:ext cx="5729"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Object 25"/>
            <p:cNvGraphicFramePr>
              <a:graphicFrameLocks noChangeAspect="1"/>
            </p:cNvGraphicFramePr>
            <p:nvPr/>
          </p:nvGraphicFramePr>
          <p:xfrm>
            <a:off x="1247" y="1661"/>
            <a:ext cx="740" cy="402"/>
          </p:xfrm>
          <a:graphic>
            <a:graphicData uri="http://schemas.openxmlformats.org/presentationml/2006/ole">
              <mc:AlternateContent xmlns:mc="http://schemas.openxmlformats.org/markup-compatibility/2006">
                <mc:Choice xmlns:v="urn:schemas-microsoft-com:vml" Requires="v">
                  <p:oleObj spid="_x0000_s751009" name="Equation" r:id="rId4" imgW="749160" imgH="406080" progId="Equation.DSMT4">
                    <p:embed/>
                  </p:oleObj>
                </mc:Choice>
                <mc:Fallback>
                  <p:oleObj name="Equation" r:id="rId4" imgW="74916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 y="1661"/>
                          <a:ext cx="740" cy="402"/>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8"/>
            <p:cNvGraphicFramePr>
              <a:graphicFrameLocks noChangeAspect="1"/>
            </p:cNvGraphicFramePr>
            <p:nvPr/>
          </p:nvGraphicFramePr>
          <p:xfrm>
            <a:off x="1565" y="1298"/>
            <a:ext cx="194" cy="291"/>
          </p:xfrm>
          <a:graphic>
            <a:graphicData uri="http://schemas.openxmlformats.org/presentationml/2006/ole">
              <mc:AlternateContent xmlns:mc="http://schemas.openxmlformats.org/markup-compatibility/2006">
                <mc:Choice xmlns:v="urn:schemas-microsoft-com:vml" Requires="v">
                  <p:oleObj spid="_x0000_s751010" name="Equation" r:id="rId6" imgW="152280" imgH="228600" progId="Equation.DSMT4">
                    <p:embed/>
                  </p:oleObj>
                </mc:Choice>
                <mc:Fallback>
                  <p:oleObj name="Equation" r:id="rId6" imgW="1522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 y="1298"/>
                          <a:ext cx="194" cy="291"/>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1"/>
            <p:cNvGraphicFramePr>
              <a:graphicFrameLocks noChangeAspect="1"/>
            </p:cNvGraphicFramePr>
            <p:nvPr/>
          </p:nvGraphicFramePr>
          <p:xfrm>
            <a:off x="1837" y="2160"/>
            <a:ext cx="680" cy="370"/>
          </p:xfrm>
          <a:graphic>
            <a:graphicData uri="http://schemas.openxmlformats.org/presentationml/2006/ole">
              <mc:AlternateContent xmlns:mc="http://schemas.openxmlformats.org/markup-compatibility/2006">
                <mc:Choice xmlns:v="urn:schemas-microsoft-com:vml" Requires="v">
                  <p:oleObj spid="_x0000_s751011" name="Equation" r:id="rId8" imgW="685800" imgH="457200" progId="Equation.DSMT4">
                    <p:embed/>
                  </p:oleObj>
                </mc:Choice>
                <mc:Fallback>
                  <p:oleObj name="Equation" r:id="rId8" imgW="685800" imgH="457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7" y="2160"/>
                          <a:ext cx="680" cy="37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4"/>
            <p:cNvGraphicFramePr>
              <a:graphicFrameLocks noChangeAspect="1"/>
            </p:cNvGraphicFramePr>
            <p:nvPr/>
          </p:nvGraphicFramePr>
          <p:xfrm>
            <a:off x="1156" y="2704"/>
            <a:ext cx="1451" cy="273"/>
          </p:xfrm>
          <a:graphic>
            <a:graphicData uri="http://schemas.openxmlformats.org/presentationml/2006/ole">
              <mc:AlternateContent xmlns:mc="http://schemas.openxmlformats.org/markup-compatibility/2006">
                <mc:Choice xmlns:v="urn:schemas-microsoft-com:vml" Requires="v">
                  <p:oleObj spid="_x0000_s751012" name="Equation" r:id="rId10" imgW="2133360" imgH="279360" progId="Equation.DSMT4">
                    <p:embed/>
                  </p:oleObj>
                </mc:Choice>
                <mc:Fallback>
                  <p:oleObj name="Equation" r:id="rId10" imgW="213336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6" y="2704"/>
                          <a:ext cx="1451" cy="273"/>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7"/>
            <p:cNvGraphicFramePr>
              <a:graphicFrameLocks noChangeAspect="1"/>
            </p:cNvGraphicFramePr>
            <p:nvPr/>
          </p:nvGraphicFramePr>
          <p:xfrm>
            <a:off x="1701" y="3113"/>
            <a:ext cx="872" cy="291"/>
          </p:xfrm>
          <a:graphic>
            <a:graphicData uri="http://schemas.openxmlformats.org/presentationml/2006/ole">
              <mc:AlternateContent xmlns:mc="http://schemas.openxmlformats.org/markup-compatibility/2006">
                <mc:Choice xmlns:v="urn:schemas-microsoft-com:vml" Requires="v">
                  <p:oleObj spid="_x0000_s751013" name="Equation" r:id="rId12" imgW="685800" imgH="228600" progId="Equation.DSMT4">
                    <p:embed/>
                  </p:oleObj>
                </mc:Choice>
                <mc:Fallback>
                  <p:oleObj name="Equation" r:id="rId12" imgW="6858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1" y="3113"/>
                          <a:ext cx="872" cy="291"/>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Line 11"/>
          <p:cNvSpPr>
            <a:spLocks noChangeShapeType="1"/>
          </p:cNvSpPr>
          <p:nvPr/>
        </p:nvSpPr>
        <p:spPr bwMode="auto">
          <a:xfrm>
            <a:off x="4643438" y="3213100"/>
            <a:ext cx="360362" cy="24479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2"/>
          <p:cNvSpPr>
            <a:spLocks noChangeShapeType="1"/>
          </p:cNvSpPr>
          <p:nvPr/>
        </p:nvSpPr>
        <p:spPr bwMode="auto">
          <a:xfrm>
            <a:off x="5219700" y="3213100"/>
            <a:ext cx="1008063" cy="25209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3"/>
          <p:cNvSpPr>
            <a:spLocks noChangeShapeType="1"/>
          </p:cNvSpPr>
          <p:nvPr/>
        </p:nvSpPr>
        <p:spPr bwMode="auto">
          <a:xfrm>
            <a:off x="5795963" y="3213100"/>
            <a:ext cx="1584325" cy="24479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 name="Group 16"/>
          <p:cNvGrpSpPr>
            <a:grpSpLocks/>
          </p:cNvGrpSpPr>
          <p:nvPr/>
        </p:nvGrpSpPr>
        <p:grpSpPr bwMode="auto">
          <a:xfrm>
            <a:off x="6151563" y="3067050"/>
            <a:ext cx="1876425" cy="2593975"/>
            <a:chOff x="3875" y="1932"/>
            <a:chExt cx="1182" cy="1634"/>
          </a:xfrm>
        </p:grpSpPr>
        <p:sp>
          <p:nvSpPr>
            <p:cNvPr id="16" name="AutoShape 14"/>
            <p:cNvSpPr>
              <a:spLocks/>
            </p:cNvSpPr>
            <p:nvPr/>
          </p:nvSpPr>
          <p:spPr bwMode="auto">
            <a:xfrm rot="-5569945">
              <a:off x="4080" y="1727"/>
              <a:ext cx="182" cy="592"/>
            </a:xfrm>
            <a:prstGeom prst="leftBrace">
              <a:avLst>
                <a:gd name="adj1" fmla="val 27106"/>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4150" y="2115"/>
              <a:ext cx="907" cy="1451"/>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 name="Group 20"/>
          <p:cNvGrpSpPr>
            <a:grpSpLocks/>
          </p:cNvGrpSpPr>
          <p:nvPr/>
        </p:nvGrpSpPr>
        <p:grpSpPr bwMode="auto">
          <a:xfrm>
            <a:off x="7523163" y="3133725"/>
            <a:ext cx="1223962" cy="2527300"/>
            <a:chOff x="4739" y="1974"/>
            <a:chExt cx="771" cy="1592"/>
          </a:xfrm>
        </p:grpSpPr>
        <p:sp>
          <p:nvSpPr>
            <p:cNvPr id="19" name="AutoShape 18"/>
            <p:cNvSpPr>
              <a:spLocks/>
            </p:cNvSpPr>
            <p:nvPr/>
          </p:nvSpPr>
          <p:spPr bwMode="auto">
            <a:xfrm rot="-5569945">
              <a:off x="5034" y="1679"/>
              <a:ext cx="182" cy="771"/>
            </a:xfrm>
            <a:prstGeom prst="leftBrace">
              <a:avLst>
                <a:gd name="adj1" fmla="val 35302"/>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9"/>
            <p:cNvSpPr>
              <a:spLocks noChangeShapeType="1"/>
            </p:cNvSpPr>
            <p:nvPr/>
          </p:nvSpPr>
          <p:spPr bwMode="auto">
            <a:xfrm>
              <a:off x="5148" y="2205"/>
              <a:ext cx="317" cy="1361"/>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9554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3" name="内容占位符 2"/>
          <p:cNvSpPr>
            <a:spLocks noGrp="1"/>
          </p:cNvSpPr>
          <p:nvPr>
            <p:ph idx="1"/>
          </p:nvPr>
        </p:nvSpPr>
        <p:spPr>
          <a:xfrm>
            <a:off x="361950" y="1685859"/>
            <a:ext cx="8229600" cy="5343541"/>
          </a:xfrm>
        </p:spPr>
        <p:txBody>
          <a:bodyPr/>
          <a:lstStyle/>
          <a:p>
            <a:r>
              <a:rPr lang="zh-CN" altLang="en-US" dirty="0"/>
              <a:t>例 直方图均衡化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20000"/>
              </a:lnSpc>
            </a:pPr>
            <a:r>
              <a:rPr lang="zh-CN" altLang="en-US" dirty="0"/>
              <a:t>小结：</a:t>
            </a:r>
            <a:r>
              <a:rPr lang="en-US" altLang="zh-CN" dirty="0"/>
              <a:t>1</a:t>
            </a:r>
            <a:r>
              <a:rPr lang="zh-CN" altLang="en-US" dirty="0"/>
              <a:t>）因为直方图是近似的概率密度函数，所以用离散灰度级进</a:t>
            </a:r>
            <a:endParaRPr lang="en-US" altLang="zh-CN" dirty="0"/>
          </a:p>
          <a:p>
            <a:pPr marL="0" indent="0">
              <a:lnSpc>
                <a:spcPct val="120000"/>
              </a:lnSpc>
              <a:buNone/>
            </a:pPr>
            <a:r>
              <a:rPr lang="en-US" altLang="zh-CN" dirty="0"/>
              <a:t>                   </a:t>
            </a:r>
            <a:r>
              <a:rPr lang="zh-CN" altLang="en-US" dirty="0"/>
              <a:t>行变换时很少得到完全平坦的结果；</a:t>
            </a:r>
          </a:p>
          <a:p>
            <a:pPr marL="0" indent="0">
              <a:lnSpc>
                <a:spcPct val="120000"/>
              </a:lnSpc>
              <a:buNone/>
            </a:pPr>
            <a:r>
              <a:rPr lang="zh-CN" altLang="en-US" dirty="0"/>
              <a:t>              </a:t>
            </a:r>
            <a:r>
              <a:rPr lang="en-US" altLang="zh-CN" dirty="0"/>
              <a:t>2</a:t>
            </a:r>
            <a:r>
              <a:rPr lang="zh-CN" altLang="en-US" dirty="0"/>
              <a:t>）变换后灰度级减少，即出现灰度“简并”现象，造成一些</a:t>
            </a:r>
            <a:endParaRPr lang="en-US" altLang="zh-CN" dirty="0"/>
          </a:p>
          <a:p>
            <a:pPr marL="0" indent="0">
              <a:lnSpc>
                <a:spcPct val="120000"/>
              </a:lnSpc>
              <a:buNone/>
            </a:pPr>
            <a:r>
              <a:rPr lang="zh-CN" altLang="en-US" dirty="0"/>
              <a:t>                   灰度层次的损失。</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zh-CN" altLang="en-US" dirty="0"/>
              <a:t>第三章、空间域图像增强</a:t>
            </a:r>
          </a:p>
        </p:txBody>
      </p:sp>
      <p:pic>
        <p:nvPicPr>
          <p:cNvPr id="8"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4" y="2094135"/>
            <a:ext cx="6997674" cy="279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585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3.3  </a:t>
            </a:r>
            <a:r>
              <a:rPr lang="zh-CN" altLang="en-US" dirty="0">
                <a:solidFill>
                  <a:srgbClr val="000000"/>
                </a:solidFill>
              </a:rPr>
              <a:t>直方图处理</a:t>
            </a:r>
            <a:endParaRPr lang="zh-CN" altLang="en-US" dirty="0"/>
          </a:p>
        </p:txBody>
      </p:sp>
      <p:sp>
        <p:nvSpPr>
          <p:cNvPr id="3" name="内容占位符 2"/>
          <p:cNvSpPr>
            <a:spLocks noGrp="1"/>
          </p:cNvSpPr>
          <p:nvPr>
            <p:ph idx="1"/>
          </p:nvPr>
        </p:nvSpPr>
        <p:spPr/>
        <p:txBody>
          <a:bodyPr/>
          <a:lstStyle/>
          <a:p>
            <a:r>
              <a:rPr lang="zh-CN" altLang="en-US" dirty="0"/>
              <a:t>练习：</a:t>
            </a:r>
            <a:endParaRPr lang="en-US" altLang="zh-CN" dirty="0"/>
          </a:p>
          <a:p>
            <a:r>
              <a:rPr lang="zh-CN" altLang="en-US" dirty="0"/>
              <a:t>对</a:t>
            </a:r>
            <a:r>
              <a:rPr lang="en-US" altLang="zh-CN" dirty="0"/>
              <a:t>8×8</a:t>
            </a:r>
            <a:r>
              <a:rPr lang="zh-CN" altLang="en-US" dirty="0"/>
              <a:t>的图像</a:t>
            </a:r>
            <a:r>
              <a:rPr lang="en-US" altLang="zh-CN" dirty="0"/>
              <a:t>,</a:t>
            </a:r>
            <a:r>
              <a:rPr lang="zh-CN" altLang="en-US" dirty="0"/>
              <a:t>灰度级</a:t>
            </a:r>
            <a:r>
              <a:rPr lang="en-US" altLang="zh-CN" dirty="0"/>
              <a:t>L=8</a:t>
            </a:r>
            <a:r>
              <a:rPr lang="zh-CN" altLang="en-US" dirty="0"/>
              <a:t>，对其进行直方图均衡</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zh-CN" altLang="en-US" dirty="0"/>
              <a:t>第三章、空间域图像增强</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2438653"/>
            <a:ext cx="5112667" cy="322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5"/>
          <p:cNvGraphicFramePr>
            <a:graphicFrameLocks noChangeAspect="1"/>
          </p:cNvGraphicFramePr>
          <p:nvPr/>
        </p:nvGraphicFramePr>
        <p:xfrm>
          <a:off x="3492500" y="5734050"/>
          <a:ext cx="2012950" cy="414338"/>
        </p:xfrm>
        <a:graphic>
          <a:graphicData uri="http://schemas.openxmlformats.org/presentationml/2006/ole">
            <mc:AlternateContent xmlns:mc="http://schemas.openxmlformats.org/markup-compatibility/2006">
              <mc:Choice xmlns:v="urn:schemas-microsoft-com:vml" Requires="v">
                <p:oleObj spid="_x0000_s751701" name="Equation" r:id="rId4" imgW="863280" imgH="177480" progId="Equation.DSMT4">
                  <p:embed/>
                </p:oleObj>
              </mc:Choice>
              <mc:Fallback>
                <p:oleObj name="Equation" r:id="rId4" imgW="86328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5734050"/>
                        <a:ext cx="201295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287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grpSp>
        <p:nvGrpSpPr>
          <p:cNvPr id="5" name="Group 107"/>
          <p:cNvGrpSpPr>
            <a:grpSpLocks/>
          </p:cNvGrpSpPr>
          <p:nvPr/>
        </p:nvGrpSpPr>
        <p:grpSpPr bwMode="auto">
          <a:xfrm>
            <a:off x="179388" y="692150"/>
            <a:ext cx="8856662" cy="6126163"/>
            <a:chOff x="113" y="436"/>
            <a:chExt cx="5579" cy="3859"/>
          </a:xfrm>
        </p:grpSpPr>
        <p:sp>
          <p:nvSpPr>
            <p:cNvPr id="6" name="Rectangle 4"/>
            <p:cNvSpPr>
              <a:spLocks noChangeArrowheads="1"/>
            </p:cNvSpPr>
            <p:nvPr/>
          </p:nvSpPr>
          <p:spPr bwMode="auto">
            <a:xfrm>
              <a:off x="4604" y="3854"/>
              <a:ext cx="108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7" name="Rectangle 5"/>
            <p:cNvSpPr>
              <a:spLocks noChangeArrowheads="1"/>
            </p:cNvSpPr>
            <p:nvPr/>
          </p:nvSpPr>
          <p:spPr bwMode="auto">
            <a:xfrm>
              <a:off x="3742" y="3854"/>
              <a:ext cx="862"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0.141</a:t>
              </a:r>
            </a:p>
          </p:txBody>
        </p:sp>
        <p:sp>
          <p:nvSpPr>
            <p:cNvPr id="8" name="Rectangle 6"/>
            <p:cNvSpPr>
              <a:spLocks noChangeArrowheads="1"/>
            </p:cNvSpPr>
            <p:nvPr/>
          </p:nvSpPr>
          <p:spPr bwMode="auto">
            <a:xfrm>
              <a:off x="3334" y="3854"/>
              <a:ext cx="40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en-US" altLang="zh-CN" dirty="0"/>
            </a:p>
          </p:txBody>
        </p:sp>
        <p:sp>
          <p:nvSpPr>
            <p:cNvPr id="9" name="Rectangle 7"/>
            <p:cNvSpPr>
              <a:spLocks noChangeArrowheads="1"/>
            </p:cNvSpPr>
            <p:nvPr/>
          </p:nvSpPr>
          <p:spPr bwMode="auto">
            <a:xfrm>
              <a:off x="2971" y="3854"/>
              <a:ext cx="363"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dirty="0">
                  <a:solidFill>
                    <a:srgbClr val="FF0000"/>
                  </a:solidFill>
                </a:rPr>
                <a:t>7</a:t>
              </a:r>
            </a:p>
          </p:txBody>
        </p:sp>
        <p:sp>
          <p:nvSpPr>
            <p:cNvPr id="10" name="Rectangle 8"/>
            <p:cNvSpPr>
              <a:spLocks noChangeArrowheads="1"/>
            </p:cNvSpPr>
            <p:nvPr/>
          </p:nvSpPr>
          <p:spPr bwMode="auto">
            <a:xfrm>
              <a:off x="1746" y="3854"/>
              <a:ext cx="1225"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sz="2000"/>
                <a:t>0.984+0.016=1</a:t>
              </a:r>
            </a:p>
          </p:txBody>
        </p:sp>
        <p:sp>
          <p:nvSpPr>
            <p:cNvPr id="11" name="Rectangle 9"/>
            <p:cNvSpPr>
              <a:spLocks noChangeArrowheads="1"/>
            </p:cNvSpPr>
            <p:nvPr/>
          </p:nvSpPr>
          <p:spPr bwMode="auto">
            <a:xfrm>
              <a:off x="975" y="3854"/>
              <a:ext cx="771"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0.016</a:t>
              </a:r>
            </a:p>
          </p:txBody>
        </p:sp>
        <p:sp>
          <p:nvSpPr>
            <p:cNvPr id="12" name="Rectangle 10"/>
            <p:cNvSpPr>
              <a:spLocks noChangeArrowheads="1"/>
            </p:cNvSpPr>
            <p:nvPr/>
          </p:nvSpPr>
          <p:spPr bwMode="auto">
            <a:xfrm>
              <a:off x="567" y="3854"/>
              <a:ext cx="40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1</a:t>
              </a:r>
            </a:p>
          </p:txBody>
        </p:sp>
        <p:sp>
          <p:nvSpPr>
            <p:cNvPr id="13" name="Rectangle 11"/>
            <p:cNvSpPr>
              <a:spLocks noChangeArrowheads="1"/>
            </p:cNvSpPr>
            <p:nvPr/>
          </p:nvSpPr>
          <p:spPr bwMode="auto">
            <a:xfrm>
              <a:off x="113" y="3854"/>
              <a:ext cx="454"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7</a:t>
              </a:r>
            </a:p>
          </p:txBody>
        </p:sp>
        <p:sp>
          <p:nvSpPr>
            <p:cNvPr id="14" name="Rectangle 12"/>
            <p:cNvSpPr>
              <a:spLocks noChangeArrowheads="1"/>
            </p:cNvSpPr>
            <p:nvPr/>
          </p:nvSpPr>
          <p:spPr bwMode="auto">
            <a:xfrm>
              <a:off x="4604" y="3107"/>
              <a:ext cx="1088"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15" name="Rectangle 13"/>
            <p:cNvSpPr>
              <a:spLocks noChangeArrowheads="1"/>
            </p:cNvSpPr>
            <p:nvPr/>
          </p:nvSpPr>
          <p:spPr bwMode="auto">
            <a:xfrm>
              <a:off x="3742" y="3107"/>
              <a:ext cx="862"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sz="2400"/>
                <a:t>0.125+0.016=0.141</a:t>
              </a:r>
            </a:p>
          </p:txBody>
        </p:sp>
        <p:sp>
          <p:nvSpPr>
            <p:cNvPr id="16" name="Rectangle 14"/>
            <p:cNvSpPr>
              <a:spLocks noChangeArrowheads="1"/>
            </p:cNvSpPr>
            <p:nvPr/>
          </p:nvSpPr>
          <p:spPr bwMode="auto">
            <a:xfrm>
              <a:off x="3334" y="3107"/>
              <a:ext cx="408"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9</a:t>
              </a:r>
            </a:p>
          </p:txBody>
        </p:sp>
        <p:sp>
          <p:nvSpPr>
            <p:cNvPr id="17" name="Rectangle 15"/>
            <p:cNvSpPr>
              <a:spLocks noChangeArrowheads="1"/>
            </p:cNvSpPr>
            <p:nvPr/>
          </p:nvSpPr>
          <p:spPr bwMode="auto">
            <a:xfrm>
              <a:off x="2971" y="3107"/>
              <a:ext cx="363"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7</a:t>
              </a:r>
            </a:p>
          </p:txBody>
        </p:sp>
        <p:sp>
          <p:nvSpPr>
            <p:cNvPr id="18" name="Rectangle 16"/>
            <p:cNvSpPr>
              <a:spLocks noChangeArrowheads="1"/>
            </p:cNvSpPr>
            <p:nvPr/>
          </p:nvSpPr>
          <p:spPr bwMode="auto">
            <a:xfrm>
              <a:off x="1746" y="3107"/>
              <a:ext cx="1225"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sz="2000"/>
                <a:t>0.859+0.125=0.984</a:t>
              </a:r>
            </a:p>
          </p:txBody>
        </p:sp>
        <p:sp>
          <p:nvSpPr>
            <p:cNvPr id="19" name="Rectangle 17"/>
            <p:cNvSpPr>
              <a:spLocks noChangeArrowheads="1"/>
            </p:cNvSpPr>
            <p:nvPr/>
          </p:nvSpPr>
          <p:spPr bwMode="auto">
            <a:xfrm>
              <a:off x="975" y="3107"/>
              <a:ext cx="771"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20" name="Rectangle 18"/>
            <p:cNvSpPr>
              <a:spLocks noChangeArrowheads="1"/>
            </p:cNvSpPr>
            <p:nvPr/>
          </p:nvSpPr>
          <p:spPr bwMode="auto">
            <a:xfrm>
              <a:off x="567" y="3107"/>
              <a:ext cx="408"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8</a:t>
              </a:r>
            </a:p>
          </p:txBody>
        </p:sp>
        <p:sp>
          <p:nvSpPr>
            <p:cNvPr id="21" name="Rectangle 19"/>
            <p:cNvSpPr>
              <a:spLocks noChangeArrowheads="1"/>
            </p:cNvSpPr>
            <p:nvPr/>
          </p:nvSpPr>
          <p:spPr bwMode="auto">
            <a:xfrm>
              <a:off x="113" y="3107"/>
              <a:ext cx="454" cy="7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6</a:t>
              </a:r>
            </a:p>
          </p:txBody>
        </p:sp>
        <p:sp>
          <p:nvSpPr>
            <p:cNvPr id="22" name="Rectangle 20"/>
            <p:cNvSpPr>
              <a:spLocks noChangeArrowheads="1"/>
            </p:cNvSpPr>
            <p:nvPr/>
          </p:nvSpPr>
          <p:spPr bwMode="auto">
            <a:xfrm>
              <a:off x="4604" y="2666"/>
              <a:ext cx="108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23" name="Rectangle 21"/>
            <p:cNvSpPr>
              <a:spLocks noChangeArrowheads="1"/>
            </p:cNvSpPr>
            <p:nvPr/>
          </p:nvSpPr>
          <p:spPr bwMode="auto">
            <a:xfrm>
              <a:off x="3742" y="2666"/>
              <a:ext cx="862"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0.25</a:t>
              </a:r>
            </a:p>
          </p:txBody>
        </p:sp>
        <p:sp>
          <p:nvSpPr>
            <p:cNvPr id="24" name="Rectangle 22"/>
            <p:cNvSpPr>
              <a:spLocks noChangeArrowheads="1"/>
            </p:cNvSpPr>
            <p:nvPr/>
          </p:nvSpPr>
          <p:spPr bwMode="auto">
            <a:xfrm>
              <a:off x="3334" y="2666"/>
              <a:ext cx="40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16</a:t>
              </a:r>
            </a:p>
          </p:txBody>
        </p:sp>
        <p:sp>
          <p:nvSpPr>
            <p:cNvPr id="25" name="Rectangle 23"/>
            <p:cNvSpPr>
              <a:spLocks noChangeArrowheads="1"/>
            </p:cNvSpPr>
            <p:nvPr/>
          </p:nvSpPr>
          <p:spPr bwMode="auto">
            <a:xfrm>
              <a:off x="2971" y="2666"/>
              <a:ext cx="363"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6</a:t>
              </a:r>
            </a:p>
          </p:txBody>
        </p:sp>
        <p:sp>
          <p:nvSpPr>
            <p:cNvPr id="26" name="Rectangle 24"/>
            <p:cNvSpPr>
              <a:spLocks noChangeArrowheads="1"/>
            </p:cNvSpPr>
            <p:nvPr/>
          </p:nvSpPr>
          <p:spPr bwMode="auto">
            <a:xfrm>
              <a:off x="1746" y="2666"/>
              <a:ext cx="1225"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sz="2000"/>
                <a:t>0.609+0.25=0.859</a:t>
              </a:r>
            </a:p>
          </p:txBody>
        </p:sp>
        <p:sp>
          <p:nvSpPr>
            <p:cNvPr id="27" name="Rectangle 25"/>
            <p:cNvSpPr>
              <a:spLocks noChangeArrowheads="1"/>
            </p:cNvSpPr>
            <p:nvPr/>
          </p:nvSpPr>
          <p:spPr bwMode="auto">
            <a:xfrm>
              <a:off x="975" y="2666"/>
              <a:ext cx="771"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0.25</a:t>
              </a:r>
            </a:p>
          </p:txBody>
        </p:sp>
        <p:sp>
          <p:nvSpPr>
            <p:cNvPr id="28" name="Rectangle 26"/>
            <p:cNvSpPr>
              <a:spLocks noChangeArrowheads="1"/>
            </p:cNvSpPr>
            <p:nvPr/>
          </p:nvSpPr>
          <p:spPr bwMode="auto">
            <a:xfrm>
              <a:off x="567" y="2666"/>
              <a:ext cx="40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16</a:t>
              </a:r>
            </a:p>
          </p:txBody>
        </p:sp>
        <p:sp>
          <p:nvSpPr>
            <p:cNvPr id="29" name="Rectangle 27"/>
            <p:cNvSpPr>
              <a:spLocks noChangeArrowheads="1"/>
            </p:cNvSpPr>
            <p:nvPr/>
          </p:nvSpPr>
          <p:spPr bwMode="auto">
            <a:xfrm>
              <a:off x="113" y="2666"/>
              <a:ext cx="454"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5</a:t>
              </a:r>
            </a:p>
          </p:txBody>
        </p:sp>
        <p:sp>
          <p:nvSpPr>
            <p:cNvPr id="30" name="Rectangle 28"/>
            <p:cNvSpPr>
              <a:spLocks noChangeArrowheads="1"/>
            </p:cNvSpPr>
            <p:nvPr/>
          </p:nvSpPr>
          <p:spPr bwMode="auto">
            <a:xfrm>
              <a:off x="4604" y="2225"/>
              <a:ext cx="108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31" name="Rectangle 29"/>
            <p:cNvSpPr>
              <a:spLocks noChangeArrowheads="1"/>
            </p:cNvSpPr>
            <p:nvPr/>
          </p:nvSpPr>
          <p:spPr bwMode="auto">
            <a:xfrm>
              <a:off x="3742" y="2225"/>
              <a:ext cx="862"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0.484</a:t>
              </a:r>
            </a:p>
          </p:txBody>
        </p:sp>
        <p:sp>
          <p:nvSpPr>
            <p:cNvPr id="32" name="Rectangle 30"/>
            <p:cNvSpPr>
              <a:spLocks noChangeArrowheads="1"/>
            </p:cNvSpPr>
            <p:nvPr/>
          </p:nvSpPr>
          <p:spPr bwMode="auto">
            <a:xfrm>
              <a:off x="3334" y="2225"/>
              <a:ext cx="40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31</a:t>
              </a:r>
            </a:p>
          </p:txBody>
        </p:sp>
        <p:sp>
          <p:nvSpPr>
            <p:cNvPr id="33" name="Rectangle 31"/>
            <p:cNvSpPr>
              <a:spLocks noChangeArrowheads="1"/>
            </p:cNvSpPr>
            <p:nvPr/>
          </p:nvSpPr>
          <p:spPr bwMode="auto">
            <a:xfrm>
              <a:off x="2971" y="2225"/>
              <a:ext cx="363"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4</a:t>
              </a:r>
            </a:p>
          </p:txBody>
        </p:sp>
        <p:sp>
          <p:nvSpPr>
            <p:cNvPr id="34" name="Rectangle 32"/>
            <p:cNvSpPr>
              <a:spLocks noChangeArrowheads="1"/>
            </p:cNvSpPr>
            <p:nvPr/>
          </p:nvSpPr>
          <p:spPr bwMode="auto">
            <a:xfrm>
              <a:off x="1746" y="2225"/>
              <a:ext cx="1225"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sz="2000"/>
                <a:t>0.125+0.484=0.609</a:t>
              </a:r>
            </a:p>
          </p:txBody>
        </p:sp>
        <p:sp>
          <p:nvSpPr>
            <p:cNvPr id="35" name="Rectangle 33"/>
            <p:cNvSpPr>
              <a:spLocks noChangeArrowheads="1"/>
            </p:cNvSpPr>
            <p:nvPr/>
          </p:nvSpPr>
          <p:spPr bwMode="auto">
            <a:xfrm>
              <a:off x="975" y="2225"/>
              <a:ext cx="771"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0.484</a:t>
              </a:r>
            </a:p>
          </p:txBody>
        </p:sp>
        <p:sp>
          <p:nvSpPr>
            <p:cNvPr id="36" name="Rectangle 34"/>
            <p:cNvSpPr>
              <a:spLocks noChangeArrowheads="1"/>
            </p:cNvSpPr>
            <p:nvPr/>
          </p:nvSpPr>
          <p:spPr bwMode="auto">
            <a:xfrm>
              <a:off x="567" y="2225"/>
              <a:ext cx="408"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31</a:t>
              </a:r>
            </a:p>
          </p:txBody>
        </p:sp>
        <p:sp>
          <p:nvSpPr>
            <p:cNvPr id="37" name="Rectangle 35"/>
            <p:cNvSpPr>
              <a:spLocks noChangeArrowheads="1"/>
            </p:cNvSpPr>
            <p:nvPr/>
          </p:nvSpPr>
          <p:spPr bwMode="auto">
            <a:xfrm>
              <a:off x="113" y="2225"/>
              <a:ext cx="454" cy="4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4</a:t>
              </a:r>
            </a:p>
          </p:txBody>
        </p:sp>
        <p:sp>
          <p:nvSpPr>
            <p:cNvPr id="38" name="Rectangle 36"/>
            <p:cNvSpPr>
              <a:spLocks noChangeArrowheads="1"/>
            </p:cNvSpPr>
            <p:nvPr/>
          </p:nvSpPr>
          <p:spPr bwMode="auto">
            <a:xfrm>
              <a:off x="4604" y="1867"/>
              <a:ext cx="108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39" name="Rectangle 37"/>
            <p:cNvSpPr>
              <a:spLocks noChangeArrowheads="1"/>
            </p:cNvSpPr>
            <p:nvPr/>
          </p:nvSpPr>
          <p:spPr bwMode="auto">
            <a:xfrm>
              <a:off x="3742" y="1867"/>
              <a:ext cx="862"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a:t>
              </a:r>
            </a:p>
          </p:txBody>
        </p:sp>
        <p:sp>
          <p:nvSpPr>
            <p:cNvPr id="40" name="Rectangle 38"/>
            <p:cNvSpPr>
              <a:spLocks noChangeArrowheads="1"/>
            </p:cNvSpPr>
            <p:nvPr/>
          </p:nvSpPr>
          <p:spPr bwMode="auto">
            <a:xfrm>
              <a:off x="3334" y="1867"/>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en-US" altLang="zh-CN" dirty="0"/>
            </a:p>
          </p:txBody>
        </p:sp>
        <p:sp>
          <p:nvSpPr>
            <p:cNvPr id="41" name="Rectangle 39"/>
            <p:cNvSpPr>
              <a:spLocks noChangeArrowheads="1"/>
            </p:cNvSpPr>
            <p:nvPr/>
          </p:nvSpPr>
          <p:spPr bwMode="auto">
            <a:xfrm>
              <a:off x="2971" y="1867"/>
              <a:ext cx="363"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1</a:t>
              </a:r>
            </a:p>
          </p:txBody>
        </p:sp>
        <p:sp>
          <p:nvSpPr>
            <p:cNvPr id="42" name="Rectangle 40"/>
            <p:cNvSpPr>
              <a:spLocks noChangeArrowheads="1"/>
            </p:cNvSpPr>
            <p:nvPr/>
          </p:nvSpPr>
          <p:spPr bwMode="auto">
            <a:xfrm>
              <a:off x="1746" y="1867"/>
              <a:ext cx="1225"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43" name="Rectangle 41"/>
            <p:cNvSpPr>
              <a:spLocks noChangeArrowheads="1"/>
            </p:cNvSpPr>
            <p:nvPr/>
          </p:nvSpPr>
          <p:spPr bwMode="auto">
            <a:xfrm>
              <a:off x="975" y="1867"/>
              <a:ext cx="771"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a:t>
              </a:r>
            </a:p>
          </p:txBody>
        </p:sp>
        <p:sp>
          <p:nvSpPr>
            <p:cNvPr id="44" name="Rectangle 42"/>
            <p:cNvSpPr>
              <a:spLocks noChangeArrowheads="1"/>
            </p:cNvSpPr>
            <p:nvPr/>
          </p:nvSpPr>
          <p:spPr bwMode="auto">
            <a:xfrm>
              <a:off x="567" y="1867"/>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a:t>
              </a:r>
            </a:p>
          </p:txBody>
        </p:sp>
        <p:sp>
          <p:nvSpPr>
            <p:cNvPr id="45" name="Rectangle 43"/>
            <p:cNvSpPr>
              <a:spLocks noChangeArrowheads="1"/>
            </p:cNvSpPr>
            <p:nvPr/>
          </p:nvSpPr>
          <p:spPr bwMode="auto">
            <a:xfrm>
              <a:off x="113" y="1867"/>
              <a:ext cx="454"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3</a:t>
              </a:r>
            </a:p>
          </p:txBody>
        </p:sp>
        <p:sp>
          <p:nvSpPr>
            <p:cNvPr id="46" name="Rectangle 44"/>
            <p:cNvSpPr>
              <a:spLocks noChangeArrowheads="1"/>
            </p:cNvSpPr>
            <p:nvPr/>
          </p:nvSpPr>
          <p:spPr bwMode="auto">
            <a:xfrm>
              <a:off x="4604" y="1509"/>
              <a:ext cx="108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47" name="Rectangle 45"/>
            <p:cNvSpPr>
              <a:spLocks noChangeArrowheads="1"/>
            </p:cNvSpPr>
            <p:nvPr/>
          </p:nvSpPr>
          <p:spPr bwMode="auto">
            <a:xfrm>
              <a:off x="3742" y="1509"/>
              <a:ext cx="862"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a:t>
              </a:r>
            </a:p>
          </p:txBody>
        </p:sp>
        <p:sp>
          <p:nvSpPr>
            <p:cNvPr id="48" name="Rectangle 46"/>
            <p:cNvSpPr>
              <a:spLocks noChangeArrowheads="1"/>
            </p:cNvSpPr>
            <p:nvPr/>
          </p:nvSpPr>
          <p:spPr bwMode="auto">
            <a:xfrm>
              <a:off x="3334" y="1509"/>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en-US" altLang="zh-CN" dirty="0"/>
            </a:p>
          </p:txBody>
        </p:sp>
        <p:sp>
          <p:nvSpPr>
            <p:cNvPr id="49" name="Rectangle 47"/>
            <p:cNvSpPr>
              <a:spLocks noChangeArrowheads="1"/>
            </p:cNvSpPr>
            <p:nvPr/>
          </p:nvSpPr>
          <p:spPr bwMode="auto">
            <a:xfrm>
              <a:off x="2971" y="1509"/>
              <a:ext cx="363"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1</a:t>
              </a:r>
            </a:p>
          </p:txBody>
        </p:sp>
        <p:sp>
          <p:nvSpPr>
            <p:cNvPr id="50" name="Rectangle 48"/>
            <p:cNvSpPr>
              <a:spLocks noChangeArrowheads="1"/>
            </p:cNvSpPr>
            <p:nvPr/>
          </p:nvSpPr>
          <p:spPr bwMode="auto">
            <a:xfrm>
              <a:off x="1746" y="1509"/>
              <a:ext cx="1225"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51" name="Rectangle 49"/>
            <p:cNvSpPr>
              <a:spLocks noChangeArrowheads="1"/>
            </p:cNvSpPr>
            <p:nvPr/>
          </p:nvSpPr>
          <p:spPr bwMode="auto">
            <a:xfrm>
              <a:off x="975" y="1509"/>
              <a:ext cx="771"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a:t>
              </a:r>
            </a:p>
          </p:txBody>
        </p:sp>
        <p:sp>
          <p:nvSpPr>
            <p:cNvPr id="52" name="Rectangle 50"/>
            <p:cNvSpPr>
              <a:spLocks noChangeArrowheads="1"/>
            </p:cNvSpPr>
            <p:nvPr/>
          </p:nvSpPr>
          <p:spPr bwMode="auto">
            <a:xfrm>
              <a:off x="567" y="1509"/>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a:t>
              </a:r>
            </a:p>
          </p:txBody>
        </p:sp>
        <p:sp>
          <p:nvSpPr>
            <p:cNvPr id="53" name="Rectangle 51"/>
            <p:cNvSpPr>
              <a:spLocks noChangeArrowheads="1"/>
            </p:cNvSpPr>
            <p:nvPr/>
          </p:nvSpPr>
          <p:spPr bwMode="auto">
            <a:xfrm>
              <a:off x="113" y="1509"/>
              <a:ext cx="454"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2</a:t>
              </a:r>
            </a:p>
          </p:txBody>
        </p:sp>
        <p:sp>
          <p:nvSpPr>
            <p:cNvPr id="54" name="Rectangle 52"/>
            <p:cNvSpPr>
              <a:spLocks noChangeArrowheads="1"/>
            </p:cNvSpPr>
            <p:nvPr/>
          </p:nvSpPr>
          <p:spPr bwMode="auto">
            <a:xfrm>
              <a:off x="4604" y="1152"/>
              <a:ext cx="1088"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55" name="Rectangle 53"/>
            <p:cNvSpPr>
              <a:spLocks noChangeArrowheads="1"/>
            </p:cNvSpPr>
            <p:nvPr/>
          </p:nvSpPr>
          <p:spPr bwMode="auto">
            <a:xfrm>
              <a:off x="3742" y="1152"/>
              <a:ext cx="862"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a:t>
              </a:r>
            </a:p>
          </p:txBody>
        </p:sp>
        <p:sp>
          <p:nvSpPr>
            <p:cNvPr id="56" name="Rectangle 54"/>
            <p:cNvSpPr>
              <a:spLocks noChangeArrowheads="1"/>
            </p:cNvSpPr>
            <p:nvPr/>
          </p:nvSpPr>
          <p:spPr bwMode="auto">
            <a:xfrm>
              <a:off x="3334" y="1152"/>
              <a:ext cx="408"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en-US" altLang="zh-CN" dirty="0"/>
            </a:p>
          </p:txBody>
        </p:sp>
        <p:sp>
          <p:nvSpPr>
            <p:cNvPr id="57" name="Rectangle 55"/>
            <p:cNvSpPr>
              <a:spLocks noChangeArrowheads="1"/>
            </p:cNvSpPr>
            <p:nvPr/>
          </p:nvSpPr>
          <p:spPr bwMode="auto">
            <a:xfrm>
              <a:off x="2971" y="1152"/>
              <a:ext cx="363"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1</a:t>
              </a:r>
            </a:p>
          </p:txBody>
        </p:sp>
        <p:sp>
          <p:nvSpPr>
            <p:cNvPr id="58" name="Rectangle 56"/>
            <p:cNvSpPr>
              <a:spLocks noChangeArrowheads="1"/>
            </p:cNvSpPr>
            <p:nvPr/>
          </p:nvSpPr>
          <p:spPr bwMode="auto">
            <a:xfrm>
              <a:off x="1746" y="1152"/>
              <a:ext cx="1225"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59" name="Rectangle 57"/>
            <p:cNvSpPr>
              <a:spLocks noChangeArrowheads="1"/>
            </p:cNvSpPr>
            <p:nvPr/>
          </p:nvSpPr>
          <p:spPr bwMode="auto">
            <a:xfrm>
              <a:off x="975" y="1152"/>
              <a:ext cx="771"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0.0</a:t>
              </a:r>
            </a:p>
          </p:txBody>
        </p:sp>
        <p:sp>
          <p:nvSpPr>
            <p:cNvPr id="60" name="Rectangle 58"/>
            <p:cNvSpPr>
              <a:spLocks noChangeArrowheads="1"/>
            </p:cNvSpPr>
            <p:nvPr/>
          </p:nvSpPr>
          <p:spPr bwMode="auto">
            <a:xfrm>
              <a:off x="567" y="1152"/>
              <a:ext cx="408"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a:t>
              </a:r>
            </a:p>
          </p:txBody>
        </p:sp>
        <p:sp>
          <p:nvSpPr>
            <p:cNvPr id="61" name="Rectangle 59"/>
            <p:cNvSpPr>
              <a:spLocks noChangeArrowheads="1"/>
            </p:cNvSpPr>
            <p:nvPr/>
          </p:nvSpPr>
          <p:spPr bwMode="auto">
            <a:xfrm>
              <a:off x="113" y="1152"/>
              <a:ext cx="454" cy="3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solidFill>
                    <a:srgbClr val="FF0000"/>
                  </a:solidFill>
                </a:rPr>
                <a:t>1</a:t>
              </a:r>
            </a:p>
          </p:txBody>
        </p:sp>
        <p:sp>
          <p:nvSpPr>
            <p:cNvPr id="62" name="Rectangle 60"/>
            <p:cNvSpPr>
              <a:spLocks noChangeArrowheads="1"/>
            </p:cNvSpPr>
            <p:nvPr/>
          </p:nvSpPr>
          <p:spPr bwMode="auto">
            <a:xfrm>
              <a:off x="4604" y="794"/>
              <a:ext cx="108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63" name="Rectangle 61"/>
            <p:cNvSpPr>
              <a:spLocks noChangeArrowheads="1"/>
            </p:cNvSpPr>
            <p:nvPr/>
          </p:nvSpPr>
          <p:spPr bwMode="auto">
            <a:xfrm>
              <a:off x="3742" y="794"/>
              <a:ext cx="862"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64" name="Rectangle 62"/>
            <p:cNvSpPr>
              <a:spLocks noChangeArrowheads="1"/>
            </p:cNvSpPr>
            <p:nvPr/>
          </p:nvSpPr>
          <p:spPr bwMode="auto">
            <a:xfrm>
              <a:off x="3334" y="794"/>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8</a:t>
              </a:r>
            </a:p>
          </p:txBody>
        </p:sp>
        <p:sp>
          <p:nvSpPr>
            <p:cNvPr id="65" name="Rectangle 63"/>
            <p:cNvSpPr>
              <a:spLocks noChangeArrowheads="1"/>
            </p:cNvSpPr>
            <p:nvPr/>
          </p:nvSpPr>
          <p:spPr bwMode="auto">
            <a:xfrm>
              <a:off x="2971" y="794"/>
              <a:ext cx="363"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dirty="0">
                  <a:solidFill>
                    <a:srgbClr val="FF0000"/>
                  </a:solidFill>
                </a:rPr>
                <a:t>1</a:t>
              </a:r>
            </a:p>
          </p:txBody>
        </p:sp>
        <p:sp>
          <p:nvSpPr>
            <p:cNvPr id="66" name="Rectangle 64"/>
            <p:cNvSpPr>
              <a:spLocks noChangeArrowheads="1"/>
            </p:cNvSpPr>
            <p:nvPr/>
          </p:nvSpPr>
          <p:spPr bwMode="auto">
            <a:xfrm>
              <a:off x="1746" y="794"/>
              <a:ext cx="1225"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67" name="Rectangle 65"/>
            <p:cNvSpPr>
              <a:spLocks noChangeArrowheads="1"/>
            </p:cNvSpPr>
            <p:nvPr/>
          </p:nvSpPr>
          <p:spPr bwMode="auto">
            <a:xfrm>
              <a:off x="975" y="794"/>
              <a:ext cx="771"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0.125</a:t>
              </a:r>
            </a:p>
          </p:txBody>
        </p:sp>
        <p:sp>
          <p:nvSpPr>
            <p:cNvPr id="68" name="Rectangle 66"/>
            <p:cNvSpPr>
              <a:spLocks noChangeArrowheads="1"/>
            </p:cNvSpPr>
            <p:nvPr/>
          </p:nvSpPr>
          <p:spPr bwMode="auto">
            <a:xfrm>
              <a:off x="567" y="794"/>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a:t>8</a:t>
              </a:r>
            </a:p>
          </p:txBody>
        </p:sp>
        <p:sp>
          <p:nvSpPr>
            <p:cNvPr id="69" name="Rectangle 67"/>
            <p:cNvSpPr>
              <a:spLocks noChangeArrowheads="1"/>
            </p:cNvSpPr>
            <p:nvPr/>
          </p:nvSpPr>
          <p:spPr bwMode="auto">
            <a:xfrm>
              <a:off x="113" y="794"/>
              <a:ext cx="454"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lgn="ctr">
                <a:buFont typeface="Wingdings" panose="05000000000000000000" pitchFamily="2" charset="2"/>
                <a:buNone/>
              </a:pPr>
              <a:r>
                <a:rPr lang="en-US" altLang="zh-CN" dirty="0">
                  <a:solidFill>
                    <a:srgbClr val="FF0000"/>
                  </a:solidFill>
                </a:rPr>
                <a:t>0</a:t>
              </a:r>
            </a:p>
          </p:txBody>
        </p:sp>
        <p:sp>
          <p:nvSpPr>
            <p:cNvPr id="70" name="Rectangle 68"/>
            <p:cNvSpPr>
              <a:spLocks noChangeArrowheads="1"/>
            </p:cNvSpPr>
            <p:nvPr/>
          </p:nvSpPr>
          <p:spPr bwMode="auto">
            <a:xfrm>
              <a:off x="4604" y="436"/>
              <a:ext cx="108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r>
                <a:rPr lang="zh-CN" altLang="en-US" sz="2000" b="1">
                  <a:ea typeface="楷体_GB2312" pitchFamily="49" charset="-122"/>
                </a:rPr>
                <a:t>修改原始图像</a:t>
              </a:r>
            </a:p>
          </p:txBody>
        </p:sp>
        <p:sp>
          <p:nvSpPr>
            <p:cNvPr id="71" name="Rectangle 69"/>
            <p:cNvSpPr>
              <a:spLocks noChangeArrowheads="1"/>
            </p:cNvSpPr>
            <p:nvPr/>
          </p:nvSpPr>
          <p:spPr bwMode="auto">
            <a:xfrm>
              <a:off x="3742" y="436"/>
              <a:ext cx="862"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2" name="Rectangle 70"/>
            <p:cNvSpPr>
              <a:spLocks noChangeArrowheads="1"/>
            </p:cNvSpPr>
            <p:nvPr/>
          </p:nvSpPr>
          <p:spPr bwMode="auto">
            <a:xfrm>
              <a:off x="3334" y="436"/>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3" name="Rectangle 71"/>
            <p:cNvSpPr>
              <a:spLocks noChangeArrowheads="1"/>
            </p:cNvSpPr>
            <p:nvPr/>
          </p:nvSpPr>
          <p:spPr bwMode="auto">
            <a:xfrm>
              <a:off x="2971" y="436"/>
              <a:ext cx="363"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4" name="Rectangle 72"/>
            <p:cNvSpPr>
              <a:spLocks noChangeArrowheads="1"/>
            </p:cNvSpPr>
            <p:nvPr/>
          </p:nvSpPr>
          <p:spPr bwMode="auto">
            <a:xfrm>
              <a:off x="1746" y="436"/>
              <a:ext cx="1225"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5" name="Rectangle 73"/>
            <p:cNvSpPr>
              <a:spLocks noChangeArrowheads="1"/>
            </p:cNvSpPr>
            <p:nvPr/>
          </p:nvSpPr>
          <p:spPr bwMode="auto">
            <a:xfrm>
              <a:off x="975" y="436"/>
              <a:ext cx="771"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6" name="Rectangle 74"/>
            <p:cNvSpPr>
              <a:spLocks noChangeArrowheads="1"/>
            </p:cNvSpPr>
            <p:nvPr/>
          </p:nvSpPr>
          <p:spPr bwMode="auto">
            <a:xfrm>
              <a:off x="567" y="436"/>
              <a:ext cx="408"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7" name="Rectangle 75"/>
            <p:cNvSpPr>
              <a:spLocks noChangeArrowheads="1"/>
            </p:cNvSpPr>
            <p:nvPr/>
          </p:nvSpPr>
          <p:spPr bwMode="auto">
            <a:xfrm>
              <a:off x="113" y="436"/>
              <a:ext cx="454"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anose="05000000000000000000" pitchFamily="2" charset="2"/>
                <a:buChar char="Ø"/>
                <a:defRPr sz="2600">
                  <a:solidFill>
                    <a:schemeClr val="tx1"/>
                  </a:solidFill>
                  <a:latin typeface="Verdana" panose="020B060403050404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pPr>
              <a:endParaRPr lang="zh-CN" altLang="zh-CN"/>
            </a:p>
          </p:txBody>
        </p:sp>
        <p:sp>
          <p:nvSpPr>
            <p:cNvPr id="78" name="Line 76"/>
            <p:cNvSpPr>
              <a:spLocks noChangeShapeType="1"/>
            </p:cNvSpPr>
            <p:nvPr/>
          </p:nvSpPr>
          <p:spPr bwMode="auto">
            <a:xfrm>
              <a:off x="113" y="436"/>
              <a:ext cx="5579"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77"/>
            <p:cNvSpPr>
              <a:spLocks noChangeShapeType="1"/>
            </p:cNvSpPr>
            <p:nvPr/>
          </p:nvSpPr>
          <p:spPr bwMode="auto">
            <a:xfrm>
              <a:off x="113" y="794"/>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78"/>
            <p:cNvSpPr>
              <a:spLocks noChangeShapeType="1"/>
            </p:cNvSpPr>
            <p:nvPr/>
          </p:nvSpPr>
          <p:spPr bwMode="auto">
            <a:xfrm>
              <a:off x="113" y="1152"/>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79"/>
            <p:cNvSpPr>
              <a:spLocks noChangeShapeType="1"/>
            </p:cNvSpPr>
            <p:nvPr/>
          </p:nvSpPr>
          <p:spPr bwMode="auto">
            <a:xfrm>
              <a:off x="113" y="1509"/>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80"/>
            <p:cNvSpPr>
              <a:spLocks noChangeShapeType="1"/>
            </p:cNvSpPr>
            <p:nvPr/>
          </p:nvSpPr>
          <p:spPr bwMode="auto">
            <a:xfrm>
              <a:off x="113" y="1867"/>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81"/>
            <p:cNvSpPr>
              <a:spLocks noChangeShapeType="1"/>
            </p:cNvSpPr>
            <p:nvPr/>
          </p:nvSpPr>
          <p:spPr bwMode="auto">
            <a:xfrm>
              <a:off x="113" y="2225"/>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82"/>
            <p:cNvSpPr>
              <a:spLocks noChangeShapeType="1"/>
            </p:cNvSpPr>
            <p:nvPr/>
          </p:nvSpPr>
          <p:spPr bwMode="auto">
            <a:xfrm>
              <a:off x="113" y="2666"/>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83"/>
            <p:cNvSpPr>
              <a:spLocks noChangeShapeType="1"/>
            </p:cNvSpPr>
            <p:nvPr/>
          </p:nvSpPr>
          <p:spPr bwMode="auto">
            <a:xfrm>
              <a:off x="113" y="3107"/>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84"/>
            <p:cNvSpPr>
              <a:spLocks noChangeShapeType="1"/>
            </p:cNvSpPr>
            <p:nvPr/>
          </p:nvSpPr>
          <p:spPr bwMode="auto">
            <a:xfrm>
              <a:off x="113" y="3854"/>
              <a:ext cx="55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85"/>
            <p:cNvSpPr>
              <a:spLocks noChangeShapeType="1"/>
            </p:cNvSpPr>
            <p:nvPr/>
          </p:nvSpPr>
          <p:spPr bwMode="auto">
            <a:xfrm>
              <a:off x="113" y="4295"/>
              <a:ext cx="5579"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86"/>
            <p:cNvSpPr>
              <a:spLocks noChangeShapeType="1"/>
            </p:cNvSpPr>
            <p:nvPr/>
          </p:nvSpPr>
          <p:spPr bwMode="auto">
            <a:xfrm>
              <a:off x="113" y="436"/>
              <a:ext cx="0" cy="38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87"/>
            <p:cNvSpPr>
              <a:spLocks noChangeShapeType="1"/>
            </p:cNvSpPr>
            <p:nvPr/>
          </p:nvSpPr>
          <p:spPr bwMode="auto">
            <a:xfrm>
              <a:off x="567"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88"/>
            <p:cNvSpPr>
              <a:spLocks noChangeShapeType="1"/>
            </p:cNvSpPr>
            <p:nvPr/>
          </p:nvSpPr>
          <p:spPr bwMode="auto">
            <a:xfrm>
              <a:off x="975"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89"/>
            <p:cNvSpPr>
              <a:spLocks noChangeShapeType="1"/>
            </p:cNvSpPr>
            <p:nvPr/>
          </p:nvSpPr>
          <p:spPr bwMode="auto">
            <a:xfrm>
              <a:off x="1746"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90"/>
            <p:cNvSpPr>
              <a:spLocks noChangeShapeType="1"/>
            </p:cNvSpPr>
            <p:nvPr/>
          </p:nvSpPr>
          <p:spPr bwMode="auto">
            <a:xfrm>
              <a:off x="2971"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91"/>
            <p:cNvSpPr>
              <a:spLocks noChangeShapeType="1"/>
            </p:cNvSpPr>
            <p:nvPr/>
          </p:nvSpPr>
          <p:spPr bwMode="auto">
            <a:xfrm>
              <a:off x="3334"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92"/>
            <p:cNvSpPr>
              <a:spLocks noChangeShapeType="1"/>
            </p:cNvSpPr>
            <p:nvPr/>
          </p:nvSpPr>
          <p:spPr bwMode="auto">
            <a:xfrm>
              <a:off x="3742"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93"/>
            <p:cNvSpPr>
              <a:spLocks noChangeShapeType="1"/>
            </p:cNvSpPr>
            <p:nvPr/>
          </p:nvSpPr>
          <p:spPr bwMode="auto">
            <a:xfrm>
              <a:off x="4604" y="436"/>
              <a:ext cx="0" cy="38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94"/>
            <p:cNvSpPr>
              <a:spLocks noChangeShapeType="1"/>
            </p:cNvSpPr>
            <p:nvPr/>
          </p:nvSpPr>
          <p:spPr bwMode="auto">
            <a:xfrm>
              <a:off x="5692" y="436"/>
              <a:ext cx="0" cy="385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7" name="Object 95"/>
            <p:cNvGraphicFramePr>
              <a:graphicFrameLocks noChangeAspect="1"/>
            </p:cNvGraphicFramePr>
            <p:nvPr/>
          </p:nvGraphicFramePr>
          <p:xfrm>
            <a:off x="295" y="436"/>
            <a:ext cx="224" cy="336"/>
          </p:xfrm>
          <a:graphic>
            <a:graphicData uri="http://schemas.openxmlformats.org/presentationml/2006/ole">
              <mc:AlternateContent xmlns:mc="http://schemas.openxmlformats.org/markup-compatibility/2006">
                <mc:Choice xmlns:v="urn:schemas-microsoft-com:vml" Requires="v">
                  <p:oleObj spid="_x0000_s754662" name="Equation" r:id="rId3" imgW="152280" imgH="228600" progId="Equation.DSMT4">
                    <p:embed/>
                  </p:oleObj>
                </mc:Choice>
                <mc:Fallback>
                  <p:oleObj name="Equation" r:id="rId3" imgW="152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436"/>
                          <a:ext cx="22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96"/>
            <p:cNvGraphicFramePr>
              <a:graphicFrameLocks noChangeAspect="1"/>
            </p:cNvGraphicFramePr>
            <p:nvPr/>
          </p:nvGraphicFramePr>
          <p:xfrm>
            <a:off x="703" y="436"/>
            <a:ext cx="261" cy="336"/>
          </p:xfrm>
          <a:graphic>
            <a:graphicData uri="http://schemas.openxmlformats.org/presentationml/2006/ole">
              <mc:AlternateContent xmlns:mc="http://schemas.openxmlformats.org/markup-compatibility/2006">
                <mc:Choice xmlns:v="urn:schemas-microsoft-com:vml" Requires="v">
                  <p:oleObj spid="_x0000_s754663"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 y="436"/>
                          <a:ext cx="26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97"/>
            <p:cNvGraphicFramePr>
              <a:graphicFrameLocks noChangeAspect="1"/>
            </p:cNvGraphicFramePr>
            <p:nvPr/>
          </p:nvGraphicFramePr>
          <p:xfrm>
            <a:off x="1020" y="436"/>
            <a:ext cx="680" cy="370"/>
          </p:xfrm>
          <a:graphic>
            <a:graphicData uri="http://schemas.openxmlformats.org/presentationml/2006/ole">
              <mc:AlternateContent xmlns:mc="http://schemas.openxmlformats.org/markup-compatibility/2006">
                <mc:Choice xmlns:v="urn:schemas-microsoft-com:vml" Requires="v">
                  <p:oleObj spid="_x0000_s754664" name="Equation" r:id="rId7" imgW="749160" imgH="406080" progId="Equation.DSMT4">
                    <p:embed/>
                  </p:oleObj>
                </mc:Choice>
                <mc:Fallback>
                  <p:oleObj name="Equation" r:id="rId7" imgW="749160" imgH="4060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 y="436"/>
                          <a:ext cx="680"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98"/>
            <p:cNvGraphicFramePr>
              <a:graphicFrameLocks noChangeAspect="1"/>
            </p:cNvGraphicFramePr>
            <p:nvPr/>
          </p:nvGraphicFramePr>
          <p:xfrm>
            <a:off x="1927" y="439"/>
            <a:ext cx="772" cy="362"/>
          </p:xfrm>
          <a:graphic>
            <a:graphicData uri="http://schemas.openxmlformats.org/presentationml/2006/ole">
              <mc:AlternateContent xmlns:mc="http://schemas.openxmlformats.org/markup-compatibility/2006">
                <mc:Choice xmlns:v="urn:schemas-microsoft-com:vml" Requires="v">
                  <p:oleObj spid="_x0000_s754665" name="Equation" r:id="rId9" imgW="888840" imgH="444240" progId="Equation.DSMT4">
                    <p:embed/>
                  </p:oleObj>
                </mc:Choice>
                <mc:Fallback>
                  <p:oleObj name="Equation" r:id="rId9" imgW="888840" imgH="444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 y="439"/>
                          <a:ext cx="77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99"/>
            <p:cNvGraphicFramePr>
              <a:graphicFrameLocks noChangeAspect="1"/>
            </p:cNvGraphicFramePr>
            <p:nvPr/>
          </p:nvGraphicFramePr>
          <p:xfrm>
            <a:off x="3016" y="572"/>
            <a:ext cx="317" cy="189"/>
          </p:xfrm>
          <a:graphic>
            <a:graphicData uri="http://schemas.openxmlformats.org/presentationml/2006/ole">
              <mc:AlternateContent xmlns:mc="http://schemas.openxmlformats.org/markup-compatibility/2006">
                <mc:Choice xmlns:v="urn:schemas-microsoft-com:vml" Requires="v">
                  <p:oleObj spid="_x0000_s754666" name="Equation" r:id="rId11" imgW="342720" imgH="203040" progId="Equation.DSMT4">
                    <p:embed/>
                  </p:oleObj>
                </mc:Choice>
                <mc:Fallback>
                  <p:oleObj name="Equation" r:id="rId11" imgW="34272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6" y="572"/>
                          <a:ext cx="317"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 name="Object 100"/>
            <p:cNvGraphicFramePr>
              <a:graphicFrameLocks noChangeAspect="1"/>
            </p:cNvGraphicFramePr>
            <p:nvPr/>
          </p:nvGraphicFramePr>
          <p:xfrm>
            <a:off x="3742" y="436"/>
            <a:ext cx="853" cy="370"/>
          </p:xfrm>
          <a:graphic>
            <a:graphicData uri="http://schemas.openxmlformats.org/presentationml/2006/ole">
              <mc:AlternateContent xmlns:mc="http://schemas.openxmlformats.org/markup-compatibility/2006">
                <mc:Choice xmlns:v="urn:schemas-microsoft-com:vml" Requires="v">
                  <p:oleObj spid="_x0000_s754667" name="Equation" r:id="rId13" imgW="939600" imgH="406080" progId="Equation.DSMT4">
                    <p:embed/>
                  </p:oleObj>
                </mc:Choice>
                <mc:Fallback>
                  <p:oleObj name="Equation" r:id="rId13" imgW="939600" imgH="4060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2" y="436"/>
                          <a:ext cx="85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101"/>
            <p:cNvGraphicFramePr>
              <a:graphicFrameLocks noChangeAspect="1"/>
            </p:cNvGraphicFramePr>
            <p:nvPr/>
          </p:nvGraphicFramePr>
          <p:xfrm>
            <a:off x="3424" y="482"/>
            <a:ext cx="261" cy="336"/>
          </p:xfrm>
          <a:graphic>
            <a:graphicData uri="http://schemas.openxmlformats.org/presentationml/2006/ole">
              <mc:AlternateContent xmlns:mc="http://schemas.openxmlformats.org/markup-compatibility/2006">
                <mc:Choice xmlns:v="urn:schemas-microsoft-com:vml" Requires="v">
                  <p:oleObj spid="_x0000_s754668" name="Equation" r:id="rId15" imgW="177480" imgH="228600" progId="Equation.DSMT4">
                    <p:embed/>
                  </p:oleObj>
                </mc:Choice>
                <mc:Fallback>
                  <p:oleObj name="Equation" r:id="rId15" imgW="17748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4" y="482"/>
                          <a:ext cx="26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103"/>
            <p:cNvGraphicFramePr>
              <a:graphicFrameLocks noChangeAspect="1"/>
            </p:cNvGraphicFramePr>
            <p:nvPr/>
          </p:nvGraphicFramePr>
          <p:xfrm>
            <a:off x="4649" y="845"/>
            <a:ext cx="993" cy="228"/>
          </p:xfrm>
          <a:graphic>
            <a:graphicData uri="http://schemas.openxmlformats.org/presentationml/2006/ole">
              <mc:AlternateContent xmlns:mc="http://schemas.openxmlformats.org/markup-compatibility/2006">
                <mc:Choice xmlns:v="urn:schemas-microsoft-com:vml" Requires="v">
                  <p:oleObj spid="_x0000_s754669" name="Equation" r:id="rId17" imgW="774360" imgH="177480" progId="Equation.DSMT4">
                    <p:embed/>
                  </p:oleObj>
                </mc:Choice>
                <mc:Fallback>
                  <p:oleObj name="Equation" r:id="rId17" imgW="77436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49" y="845"/>
                          <a:ext cx="993"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 name="Object 104"/>
            <p:cNvGraphicFramePr>
              <a:graphicFrameLocks noChangeAspect="1"/>
            </p:cNvGraphicFramePr>
            <p:nvPr/>
          </p:nvGraphicFramePr>
          <p:xfrm>
            <a:off x="4821" y="2341"/>
            <a:ext cx="608" cy="258"/>
          </p:xfrm>
          <a:graphic>
            <a:graphicData uri="http://schemas.openxmlformats.org/presentationml/2006/ole">
              <mc:AlternateContent xmlns:mc="http://schemas.openxmlformats.org/markup-compatibility/2006">
                <mc:Choice xmlns:v="urn:schemas-microsoft-com:vml" Requires="v">
                  <p:oleObj spid="_x0000_s754670" name="Equation" r:id="rId19" imgW="419040" imgH="177480" progId="Equation.DSMT4">
                    <p:embed/>
                  </p:oleObj>
                </mc:Choice>
                <mc:Fallback>
                  <p:oleObj name="Equation" r:id="rId19" imgW="41904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21" y="2341"/>
                          <a:ext cx="608"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 name="Object 105"/>
            <p:cNvGraphicFramePr>
              <a:graphicFrameLocks noChangeAspect="1"/>
            </p:cNvGraphicFramePr>
            <p:nvPr/>
          </p:nvGraphicFramePr>
          <p:xfrm>
            <a:off x="4830" y="2795"/>
            <a:ext cx="608" cy="258"/>
          </p:xfrm>
          <a:graphic>
            <a:graphicData uri="http://schemas.openxmlformats.org/presentationml/2006/ole">
              <mc:AlternateContent xmlns:mc="http://schemas.openxmlformats.org/markup-compatibility/2006">
                <mc:Choice xmlns:v="urn:schemas-microsoft-com:vml" Requires="v">
                  <p:oleObj spid="_x0000_s754671" name="Equation" r:id="rId21" imgW="419040" imgH="177480" progId="Equation.DSMT4">
                    <p:embed/>
                  </p:oleObj>
                </mc:Choice>
                <mc:Fallback>
                  <p:oleObj name="Equation" r:id="rId21" imgW="419040" imgH="177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0" y="2795"/>
                          <a:ext cx="608"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106"/>
            <p:cNvGraphicFramePr>
              <a:graphicFrameLocks noChangeAspect="1"/>
            </p:cNvGraphicFramePr>
            <p:nvPr/>
          </p:nvGraphicFramePr>
          <p:xfrm>
            <a:off x="4740" y="3203"/>
            <a:ext cx="792" cy="258"/>
          </p:xfrm>
          <a:graphic>
            <a:graphicData uri="http://schemas.openxmlformats.org/presentationml/2006/ole">
              <mc:AlternateContent xmlns:mc="http://schemas.openxmlformats.org/markup-compatibility/2006">
                <mc:Choice xmlns:v="urn:schemas-microsoft-com:vml" Requires="v">
                  <p:oleObj spid="_x0000_s754672" name="Equation" r:id="rId23" imgW="545760" imgH="177480" progId="Equation.DSMT4">
                    <p:embed/>
                  </p:oleObj>
                </mc:Choice>
                <mc:Fallback>
                  <p:oleObj name="Equation" r:id="rId23" imgW="545760" imgH="1774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40" y="3203"/>
                          <a:ext cx="792"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8" name="Rectangle 108"/>
          <p:cNvSpPr>
            <a:spLocks noChangeArrowheads="1"/>
          </p:cNvSpPr>
          <p:nvPr/>
        </p:nvSpPr>
        <p:spPr bwMode="auto">
          <a:xfrm>
            <a:off x="0" y="0"/>
            <a:ext cx="7165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latin typeface="微软雅黑" panose="020B0503020204020204" pitchFamily="34" charset="-122"/>
                <a:ea typeface="微软雅黑" panose="020B0503020204020204" pitchFamily="34" charset="-122"/>
              </a:rPr>
              <a:t>图像的直方图均衡化计算过程列表</a:t>
            </a:r>
          </a:p>
        </p:txBody>
      </p:sp>
      <p:graphicFrame>
        <p:nvGraphicFramePr>
          <p:cNvPr id="109" name="Object 109"/>
          <p:cNvGraphicFramePr>
            <a:graphicFrameLocks noChangeAspect="1"/>
          </p:cNvGraphicFramePr>
          <p:nvPr>
            <p:extLst>
              <p:ext uri="{D42A27DB-BD31-4B8C-83A1-F6EECF244321}">
                <p14:modId xmlns:p14="http://schemas.microsoft.com/office/powerpoint/2010/main" val="669035792"/>
              </p:ext>
            </p:extLst>
          </p:nvPr>
        </p:nvGraphicFramePr>
        <p:xfrm>
          <a:off x="6181774" y="93664"/>
          <a:ext cx="2012950" cy="414337"/>
        </p:xfrm>
        <a:graphic>
          <a:graphicData uri="http://schemas.openxmlformats.org/presentationml/2006/ole">
            <mc:AlternateContent xmlns:mc="http://schemas.openxmlformats.org/markup-compatibility/2006">
              <mc:Choice xmlns:v="urn:schemas-microsoft-com:vml" Requires="v">
                <p:oleObj spid="_x0000_s754673" name="Equation" r:id="rId25" imgW="863280" imgH="177480" progId="Equation.DSMT4">
                  <p:embed/>
                </p:oleObj>
              </mc:Choice>
              <mc:Fallback>
                <p:oleObj name="Equation" r:id="rId25" imgW="863280" imgH="17748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81774" y="93664"/>
                        <a:ext cx="201295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0" name="Group 114"/>
          <p:cNvGrpSpPr>
            <a:grpSpLocks/>
          </p:cNvGrpSpPr>
          <p:nvPr/>
        </p:nvGrpSpPr>
        <p:grpSpPr bwMode="auto">
          <a:xfrm>
            <a:off x="684213" y="1484313"/>
            <a:ext cx="4175125" cy="1800225"/>
            <a:chOff x="431" y="935"/>
            <a:chExt cx="2630" cy="1134"/>
          </a:xfrm>
        </p:grpSpPr>
        <p:sp>
          <p:nvSpPr>
            <p:cNvPr id="111" name="Line 110"/>
            <p:cNvSpPr>
              <a:spLocks noChangeShapeType="1"/>
            </p:cNvSpPr>
            <p:nvPr/>
          </p:nvSpPr>
          <p:spPr bwMode="auto">
            <a:xfrm flipV="1">
              <a:off x="431" y="1026"/>
              <a:ext cx="2630" cy="1043"/>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111"/>
            <p:cNvSpPr>
              <a:spLocks noChangeShapeType="1"/>
            </p:cNvSpPr>
            <p:nvPr/>
          </p:nvSpPr>
          <p:spPr bwMode="auto">
            <a:xfrm flipV="1">
              <a:off x="431" y="981"/>
              <a:ext cx="2630" cy="725"/>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112"/>
            <p:cNvSpPr>
              <a:spLocks noChangeShapeType="1"/>
            </p:cNvSpPr>
            <p:nvPr/>
          </p:nvSpPr>
          <p:spPr bwMode="auto">
            <a:xfrm flipV="1">
              <a:off x="431" y="935"/>
              <a:ext cx="2585" cy="409"/>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113"/>
            <p:cNvSpPr>
              <a:spLocks noChangeShapeType="1"/>
            </p:cNvSpPr>
            <p:nvPr/>
          </p:nvSpPr>
          <p:spPr bwMode="auto">
            <a:xfrm>
              <a:off x="431" y="935"/>
              <a:ext cx="2585"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5" name="Line 115"/>
          <p:cNvSpPr>
            <a:spLocks noChangeShapeType="1"/>
          </p:cNvSpPr>
          <p:nvPr/>
        </p:nvSpPr>
        <p:spPr bwMode="auto">
          <a:xfrm>
            <a:off x="684213" y="3860800"/>
            <a:ext cx="4248150"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16"/>
          <p:cNvSpPr>
            <a:spLocks noChangeShapeType="1"/>
          </p:cNvSpPr>
          <p:nvPr/>
        </p:nvSpPr>
        <p:spPr bwMode="auto">
          <a:xfrm>
            <a:off x="755650" y="4437063"/>
            <a:ext cx="4103688"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7" name="Group 119"/>
          <p:cNvGrpSpPr>
            <a:grpSpLocks/>
          </p:cNvGrpSpPr>
          <p:nvPr/>
        </p:nvGrpSpPr>
        <p:grpSpPr bwMode="auto">
          <a:xfrm>
            <a:off x="684213" y="5157788"/>
            <a:ext cx="4175125" cy="1295400"/>
            <a:chOff x="431" y="3249"/>
            <a:chExt cx="2630" cy="816"/>
          </a:xfrm>
        </p:grpSpPr>
        <p:sp>
          <p:nvSpPr>
            <p:cNvPr id="118" name="Line 117"/>
            <p:cNvSpPr>
              <a:spLocks noChangeShapeType="1"/>
            </p:cNvSpPr>
            <p:nvPr/>
          </p:nvSpPr>
          <p:spPr bwMode="auto">
            <a:xfrm flipV="1">
              <a:off x="431" y="3249"/>
              <a:ext cx="2630" cy="45"/>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118"/>
            <p:cNvSpPr>
              <a:spLocks noChangeShapeType="1"/>
            </p:cNvSpPr>
            <p:nvPr/>
          </p:nvSpPr>
          <p:spPr bwMode="auto">
            <a:xfrm flipV="1">
              <a:off x="431" y="3339"/>
              <a:ext cx="2630" cy="726"/>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3965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blinds(horizontal)">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blinds(horizontal)">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blinds(horizontal)">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blinds(horizontal)">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2025" y="2806700"/>
            <a:ext cx="437197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a:spLocks noChangeArrowheads="1"/>
          </p:cNvSpPr>
          <p:nvPr/>
        </p:nvSpPr>
        <p:spPr bwMode="auto">
          <a:xfrm>
            <a:off x="4764088" y="5868988"/>
            <a:ext cx="4113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t>均衡化后的输出图像数据</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0" y="306388"/>
            <a:ext cx="4521200" cy="285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a:spLocks noChangeArrowheads="1"/>
          </p:cNvSpPr>
          <p:nvPr/>
        </p:nvSpPr>
        <p:spPr bwMode="auto">
          <a:xfrm>
            <a:off x="750888" y="3633788"/>
            <a:ext cx="232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t>输入图像数据</a:t>
            </a:r>
          </a:p>
        </p:txBody>
      </p:sp>
    </p:spTree>
    <p:extLst>
      <p:ext uri="{BB962C8B-B14F-4D97-AF65-F5344CB8AC3E}">
        <p14:creationId xmlns:p14="http://schemas.microsoft.com/office/powerpoint/2010/main" val="11743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图象增强的含义和目的</a:t>
            </a:r>
          </a:p>
        </p:txBody>
      </p:sp>
      <p:sp>
        <p:nvSpPr>
          <p:cNvPr id="3" name="内容占位符 2"/>
          <p:cNvSpPr>
            <a:spLocks noGrp="1"/>
          </p:cNvSpPr>
          <p:nvPr>
            <p:ph idx="1"/>
          </p:nvPr>
        </p:nvSpPr>
        <p:spPr/>
        <p:txBody>
          <a:bodyPr/>
          <a:lstStyle/>
          <a:p>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三、目的：</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）改善图象的视觉效果，提高图像的清晰度；</a:t>
            </a:r>
          </a:p>
          <a:p>
            <a:pPr>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）将图象转换成更适合于人眼观察和机器分析识别的形式，以便从图象中获取更有用的信息。</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四、基本方法：</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0" indent="0">
              <a:lnSpc>
                <a:spcPct val="120000"/>
              </a:lnSpc>
              <a:spcBef>
                <a:spcPct val="0"/>
              </a:spcBef>
              <a:buClrTx/>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空间域处理：点处理（图象灰度变换、直方图均衡等）；</a:t>
            </a:r>
          </a:p>
          <a:p>
            <a:pPr marL="0" indent="0">
              <a:lnSpc>
                <a:spcPct val="120000"/>
              </a:lnSpc>
              <a:spcBef>
                <a:spcPct val="0"/>
              </a:spcBef>
              <a:buClrTx/>
              <a:buFontTx/>
              <a:buNone/>
            </a:pPr>
            <a:r>
              <a:rPr lang="zh-CN" altLang="en-US" dirty="0">
                <a:latin typeface="微软雅黑" panose="020B0503020204020204" pitchFamily="34" charset="-122"/>
                <a:ea typeface="微软雅黑" panose="020B0503020204020204" pitchFamily="34" charset="-122"/>
              </a:rPr>
              <a:t>                                  邻域处理（线性、非线性平滑和锐化等）；</a:t>
            </a:r>
          </a:p>
          <a:p>
            <a:pPr marL="0" indent="0">
              <a:lnSpc>
                <a:spcPct val="120000"/>
              </a:lnSpc>
              <a:spcBef>
                <a:spcPct val="0"/>
              </a:spcBef>
              <a:buClrTx/>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频域处理：高、低通滤波、同态滤波等 </a:t>
            </a:r>
          </a:p>
          <a:p>
            <a:pPr>
              <a:lnSpc>
                <a:spcPct val="120000"/>
              </a:lnSpc>
            </a:pPr>
            <a:endPar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a:p>
            <a:endPar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zh-CN" altLang="en-US" dirty="0"/>
              <a:t>第三章、空间域图像增强</a:t>
            </a:r>
          </a:p>
        </p:txBody>
      </p:sp>
    </p:spTree>
    <p:extLst>
      <p:ext uri="{BB962C8B-B14F-4D97-AF65-F5344CB8AC3E}">
        <p14:creationId xmlns:p14="http://schemas.microsoft.com/office/powerpoint/2010/main" val="621105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附录：</a:t>
            </a:r>
            <a:r>
              <a:rPr lang="en-US" altLang="zh-CN" sz="2400" dirty="0"/>
              <a:t>MATLAB</a:t>
            </a:r>
            <a:r>
              <a:rPr lang="zh-CN" altLang="en-US" sz="2400" dirty="0"/>
              <a:t>命令</a:t>
            </a:r>
            <a:endParaRPr lang="zh-CN" altLang="en-US" dirty="0"/>
          </a:p>
        </p:txBody>
      </p:sp>
      <p:sp>
        <p:nvSpPr>
          <p:cNvPr id="3" name="内容占位符 2"/>
          <p:cNvSpPr>
            <a:spLocks noGrp="1"/>
          </p:cNvSpPr>
          <p:nvPr>
            <p:ph idx="1"/>
          </p:nvPr>
        </p:nvSpPr>
        <p:spPr/>
        <p:txBody>
          <a:bodyPr/>
          <a:lstStyle/>
          <a:p>
            <a:r>
              <a:rPr lang="en-US" altLang="zh-CN" dirty="0" err="1"/>
              <a:t>histeq</a:t>
            </a:r>
            <a:endParaRPr lang="en-US" altLang="zh-CN" dirty="0"/>
          </a:p>
          <a:p>
            <a:r>
              <a:rPr lang="zh-CN" altLang="en-US" dirty="0"/>
              <a:t>功能：用柱状图均衡化增强对比</a:t>
            </a:r>
          </a:p>
          <a:p>
            <a:r>
              <a:rPr lang="zh-CN" altLang="en-US" dirty="0"/>
              <a:t>语法：  </a:t>
            </a:r>
            <a:r>
              <a:rPr lang="en-US" altLang="zh-CN" dirty="0"/>
              <a:t>J = </a:t>
            </a:r>
            <a:r>
              <a:rPr lang="en-US" altLang="zh-CN" dirty="0" err="1"/>
              <a:t>histeq</a:t>
            </a:r>
            <a:r>
              <a:rPr lang="en-US" altLang="zh-CN" dirty="0"/>
              <a:t>(I) </a:t>
            </a:r>
            <a:endParaRPr lang="zh-CN" altLang="en-US" dirty="0"/>
          </a:p>
        </p:txBody>
      </p:sp>
      <p:sp>
        <p:nvSpPr>
          <p:cNvPr id="4" name="文本占位符 3"/>
          <p:cNvSpPr>
            <a:spLocks noGrp="1"/>
          </p:cNvSpPr>
          <p:nvPr>
            <p:ph type="body" sz="quarter" idx="10"/>
          </p:nvPr>
        </p:nvSpPr>
        <p:spPr/>
        <p:txBody>
          <a:bodyPr/>
          <a:lstStyle/>
          <a:p>
            <a:r>
              <a:rPr lang="en-US" altLang="en-US" u="sng" dirty="0">
                <a:solidFill>
                  <a:srgbClr val="000000"/>
                </a:solidFill>
                <a:latin typeface="Times New Roman" panose="02020603050405020304" pitchFamily="18" charset="0"/>
                <a:ea typeface="楷体_GB2312" pitchFamily="49" charset="-122"/>
              </a:rPr>
              <a:t> </a:t>
            </a:r>
            <a:r>
              <a:rPr lang="en-US" altLang="en-US" dirty="0" err="1">
                <a:solidFill>
                  <a:srgbClr val="000000"/>
                </a:solidFill>
              </a:rPr>
              <a:t>直方图均衡化</a:t>
            </a:r>
            <a:endParaRPr lang="zh-CN" altLang="en-US" dirty="0">
              <a:solidFill>
                <a:srgbClr val="000000"/>
              </a:solidFill>
            </a:endParaRPr>
          </a:p>
        </p:txBody>
      </p:sp>
      <p:sp>
        <p:nvSpPr>
          <p:cNvPr id="7" name="Rectangle 4"/>
          <p:cNvSpPr>
            <a:spLocks noChangeArrowheads="1"/>
          </p:cNvSpPr>
          <p:nvPr/>
        </p:nvSpPr>
        <p:spPr bwMode="auto">
          <a:xfrm>
            <a:off x="361950" y="2996952"/>
            <a:ext cx="8623300" cy="2308324"/>
          </a:xfrm>
          <a:prstGeom prst="rect">
            <a:avLst/>
          </a:prstGeom>
          <a:solidFill>
            <a:schemeClr val="bg2"/>
          </a:solidFill>
          <a:ln>
            <a:noFill/>
          </a:ln>
          <a:effectLst/>
        </p:spPr>
        <p:txBody>
          <a:bodyPr>
            <a:spAutoFit/>
          </a:bodyPr>
          <a:lstStyle/>
          <a:p>
            <a:r>
              <a:rPr lang="zh-CN" altLang="en-US" sz="2400" dirty="0">
                <a:latin typeface="Consolas" panose="020B0609020204030204" pitchFamily="49" charset="0"/>
              </a:rPr>
              <a:t>例</a:t>
            </a:r>
            <a:r>
              <a:rPr lang="en-US" altLang="zh-CN" sz="2400" dirty="0">
                <a:latin typeface="Consolas" panose="020B0609020204030204" pitchFamily="49" charset="0"/>
              </a:rPr>
              <a:t>:</a:t>
            </a:r>
            <a:r>
              <a:rPr lang="en-US" altLang="zh-CN" sz="2000" dirty="0">
                <a:latin typeface="Consolas" panose="020B0609020204030204" pitchFamily="49" charset="0"/>
              </a:rPr>
              <a:t>I = </a:t>
            </a:r>
            <a:r>
              <a:rPr lang="en-US" altLang="zh-CN" sz="2000" dirty="0" err="1">
                <a:latin typeface="Consolas" panose="020B0609020204030204" pitchFamily="49" charset="0"/>
              </a:rPr>
              <a:t>imread</a:t>
            </a:r>
            <a:r>
              <a:rPr lang="en-US" altLang="zh-CN" sz="2000" dirty="0">
                <a:latin typeface="Consolas" panose="020B0609020204030204" pitchFamily="49" charset="0"/>
              </a:rPr>
              <a:t>('</a:t>
            </a:r>
            <a:r>
              <a:rPr lang="en-US" altLang="zh-CN" sz="2000" dirty="0" err="1">
                <a:latin typeface="Consolas" panose="020B0609020204030204" pitchFamily="49" charset="0"/>
              </a:rPr>
              <a:t>pout.tif</a:t>
            </a:r>
            <a:r>
              <a:rPr lang="en-US" altLang="zh-CN" sz="2000" dirty="0">
                <a:latin typeface="Consolas" panose="020B0609020204030204" pitchFamily="49" charset="0"/>
              </a:rPr>
              <a:t>'); </a:t>
            </a:r>
          </a:p>
          <a:p>
            <a:r>
              <a:rPr lang="en-US" altLang="zh-CN" sz="2000" dirty="0">
                <a:latin typeface="Consolas" panose="020B0609020204030204" pitchFamily="49" charset="0"/>
              </a:rPr>
              <a:t>figure(1)</a:t>
            </a:r>
            <a:r>
              <a:rPr lang="zh-CN" altLang="en-US" sz="2000" dirty="0">
                <a:latin typeface="Consolas" panose="020B0609020204030204" pitchFamily="49" charset="0"/>
              </a:rPr>
              <a:t>；</a:t>
            </a:r>
            <a:r>
              <a:rPr lang="en-US" altLang="zh-CN" sz="2000" dirty="0">
                <a:latin typeface="Consolas" panose="020B0609020204030204" pitchFamily="49" charset="0"/>
              </a:rPr>
              <a:t>subplot(211);</a:t>
            </a:r>
            <a:r>
              <a:rPr lang="en-US" altLang="zh-CN" sz="2000" dirty="0" err="1">
                <a:latin typeface="Consolas" panose="020B0609020204030204" pitchFamily="49" charset="0"/>
              </a:rPr>
              <a:t>imshow</a:t>
            </a:r>
            <a:r>
              <a:rPr lang="en-US" altLang="zh-CN" sz="2000" dirty="0">
                <a:latin typeface="Consolas" panose="020B0609020204030204" pitchFamily="49" charset="0"/>
              </a:rPr>
              <a:t>(I);subplot(212);</a:t>
            </a:r>
            <a:r>
              <a:rPr lang="en-US" altLang="zh-CN" sz="2000" dirty="0" err="1">
                <a:latin typeface="Consolas" panose="020B0609020204030204" pitchFamily="49" charset="0"/>
              </a:rPr>
              <a:t>imhist</a:t>
            </a:r>
            <a:r>
              <a:rPr lang="en-US" altLang="zh-CN" sz="2000" dirty="0">
                <a:latin typeface="Consolas" panose="020B0609020204030204" pitchFamily="49" charset="0"/>
              </a:rPr>
              <a:t>(I);</a:t>
            </a:r>
          </a:p>
          <a:p>
            <a:r>
              <a:rPr lang="en-US" altLang="zh-CN" sz="2000" dirty="0">
                <a:latin typeface="Consolas" panose="020B0609020204030204" pitchFamily="49" charset="0"/>
              </a:rPr>
              <a:t> </a:t>
            </a:r>
          </a:p>
          <a:p>
            <a:r>
              <a:rPr lang="en-US" altLang="zh-CN" sz="2000" dirty="0">
                <a:latin typeface="Consolas" panose="020B0609020204030204" pitchFamily="49" charset="0"/>
              </a:rPr>
              <a:t>[J,T] = </a:t>
            </a:r>
            <a:r>
              <a:rPr lang="en-US" altLang="zh-CN" sz="2000" dirty="0" err="1">
                <a:latin typeface="Consolas" panose="020B0609020204030204" pitchFamily="49" charset="0"/>
              </a:rPr>
              <a:t>histeq</a:t>
            </a:r>
            <a:r>
              <a:rPr lang="en-US" altLang="zh-CN" sz="2000" dirty="0">
                <a:latin typeface="Consolas" panose="020B0609020204030204" pitchFamily="49" charset="0"/>
              </a:rPr>
              <a:t>(I);</a:t>
            </a:r>
          </a:p>
          <a:p>
            <a:r>
              <a:rPr lang="en-US" altLang="zh-CN" sz="2000" dirty="0">
                <a:latin typeface="Consolas" panose="020B0609020204030204" pitchFamily="49" charset="0"/>
              </a:rPr>
              <a:t>figure(2);subplot(211);</a:t>
            </a:r>
            <a:r>
              <a:rPr lang="en-US" altLang="zh-CN" sz="2000" dirty="0" err="1">
                <a:latin typeface="Consolas" panose="020B0609020204030204" pitchFamily="49" charset="0"/>
              </a:rPr>
              <a:t>imshow</a:t>
            </a:r>
            <a:r>
              <a:rPr lang="en-US" altLang="zh-CN" sz="2000" dirty="0">
                <a:latin typeface="Consolas" panose="020B0609020204030204" pitchFamily="49" charset="0"/>
              </a:rPr>
              <a:t>(J);subplot(212);</a:t>
            </a:r>
            <a:r>
              <a:rPr lang="en-US" altLang="zh-CN" sz="2000" dirty="0" err="1">
                <a:latin typeface="Consolas" panose="020B0609020204030204" pitchFamily="49" charset="0"/>
              </a:rPr>
              <a:t>imhist</a:t>
            </a:r>
            <a:r>
              <a:rPr lang="en-US" altLang="zh-CN" sz="2000" dirty="0">
                <a:latin typeface="Consolas" panose="020B0609020204030204" pitchFamily="49" charset="0"/>
              </a:rPr>
              <a:t>(J);</a:t>
            </a:r>
          </a:p>
          <a:p>
            <a:r>
              <a:rPr lang="en-US" altLang="zh-CN" sz="2000" dirty="0">
                <a:latin typeface="Consolas" panose="020B0609020204030204" pitchFamily="49" charset="0"/>
              </a:rPr>
              <a:t>figure(3);plot([0:255]/255,T);</a:t>
            </a:r>
          </a:p>
          <a:p>
            <a:endParaRPr lang="en-US" altLang="zh-CN" sz="2000" dirty="0">
              <a:latin typeface="Consolas" panose="020B0609020204030204" pitchFamily="49" charset="0"/>
              <a:ea typeface="宋体" panose="02010600030101010101" pitchFamily="2" charset="-122"/>
            </a:endParaRPr>
          </a:p>
        </p:txBody>
      </p:sp>
      <p:sp>
        <p:nvSpPr>
          <p:cNvPr id="8" name="AutoShape 5"/>
          <p:cNvSpPr>
            <a:spLocks noChangeArrowheads="1"/>
          </p:cNvSpPr>
          <p:nvPr/>
        </p:nvSpPr>
        <p:spPr bwMode="auto">
          <a:xfrm>
            <a:off x="5210628" y="1989749"/>
            <a:ext cx="3492500" cy="1081087"/>
          </a:xfrm>
          <a:prstGeom prst="wedgeRoundRectCallout">
            <a:avLst>
              <a:gd name="adj1" fmla="val 11454"/>
              <a:gd name="adj2" fmla="val 86125"/>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800" b="1" dirty="0" err="1">
                <a:latin typeface="微软雅黑" panose="020B0503020204020204" pitchFamily="34" charset="-122"/>
                <a:ea typeface="微软雅黑" panose="020B0503020204020204" pitchFamily="34" charset="-122"/>
              </a:rPr>
              <a:t>imhist</a:t>
            </a:r>
            <a:r>
              <a:rPr lang="en-US" altLang="zh-CN" sz="1800" b="1" dirty="0">
                <a:latin typeface="微软雅黑" panose="020B0503020204020204" pitchFamily="34" charset="-122"/>
                <a:ea typeface="微软雅黑" panose="020B0503020204020204" pitchFamily="34" charset="-122"/>
              </a:rPr>
              <a:t>(</a:t>
            </a:r>
            <a:r>
              <a:rPr lang="en-US" altLang="zh-CN" sz="1800" b="1" dirty="0" err="1">
                <a:latin typeface="微软雅黑" panose="020B0503020204020204" pitchFamily="34" charset="-122"/>
                <a:ea typeface="微软雅黑" panose="020B0503020204020204" pitchFamily="34" charset="-122"/>
              </a:rPr>
              <a:t>I,n</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计算和显示灰度图象</a:t>
            </a:r>
            <a:r>
              <a:rPr lang="en-US" altLang="zh-CN" sz="1800" b="1" dirty="0">
                <a:latin typeface="微软雅黑" panose="020B0503020204020204" pitchFamily="34" charset="-122"/>
                <a:ea typeface="微软雅黑" panose="020B0503020204020204" pitchFamily="34" charset="-122"/>
              </a:rPr>
              <a:t>I</a:t>
            </a:r>
            <a:r>
              <a:rPr lang="zh-CN" altLang="en-US" sz="1800" b="1" dirty="0">
                <a:latin typeface="微软雅黑" panose="020B0503020204020204" pitchFamily="34" charset="-122"/>
                <a:ea typeface="微软雅黑" panose="020B0503020204020204" pitchFamily="34" charset="-122"/>
              </a:rPr>
              <a:t>的直方图，</a:t>
            </a:r>
            <a:r>
              <a:rPr lang="en-US" altLang="zh-CN" sz="1800" b="1" dirty="0">
                <a:latin typeface="微软雅黑" panose="020B0503020204020204" pitchFamily="34" charset="-122"/>
                <a:ea typeface="微软雅黑" panose="020B0503020204020204" pitchFamily="34" charset="-122"/>
              </a:rPr>
              <a:t>n</a:t>
            </a:r>
            <a:r>
              <a:rPr lang="zh-CN" altLang="en-US" sz="1800" b="1" dirty="0">
                <a:latin typeface="微软雅黑" panose="020B0503020204020204" pitchFamily="34" charset="-122"/>
                <a:ea typeface="微软雅黑" panose="020B0503020204020204" pitchFamily="34" charset="-122"/>
              </a:rPr>
              <a:t>为指定的灰度级数目，默认值为</a:t>
            </a:r>
            <a:r>
              <a:rPr lang="en-US" altLang="zh-CN" sz="1800" b="1" dirty="0">
                <a:latin typeface="微软雅黑" panose="020B0503020204020204" pitchFamily="34" charset="-122"/>
                <a:ea typeface="微软雅黑" panose="020B0503020204020204" pitchFamily="34" charset="-122"/>
              </a:rPr>
              <a:t>256 </a:t>
            </a:r>
          </a:p>
        </p:txBody>
      </p:sp>
    </p:spTree>
    <p:extLst>
      <p:ext uri="{BB962C8B-B14F-4D97-AF65-F5344CB8AC3E}">
        <p14:creationId xmlns:p14="http://schemas.microsoft.com/office/powerpoint/2010/main" val="307448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如果不用</a:t>
            </a:r>
            <a:r>
              <a:rPr lang="en-US" altLang="zh-CN" dirty="0"/>
              <a:t>MATLAB</a:t>
            </a:r>
            <a:r>
              <a:rPr lang="zh-CN" altLang="en-US" dirty="0"/>
              <a:t>的</a:t>
            </a:r>
            <a:r>
              <a:rPr lang="en-US" altLang="zh-CN" dirty="0" err="1"/>
              <a:t>histeq</a:t>
            </a:r>
            <a:r>
              <a:rPr lang="en-US" altLang="zh-CN" dirty="0"/>
              <a:t>(),</a:t>
            </a:r>
            <a:r>
              <a:rPr lang="zh-CN" altLang="en-US" dirty="0"/>
              <a:t>如何来实现直方图的均衡？</a:t>
            </a:r>
          </a:p>
          <a:p>
            <a:endParaRPr lang="en-US" altLang="zh-CN" dirty="0"/>
          </a:p>
        </p:txBody>
      </p:sp>
      <p:sp>
        <p:nvSpPr>
          <p:cNvPr id="4" name="文本占位符 3"/>
          <p:cNvSpPr>
            <a:spLocks noGrp="1"/>
          </p:cNvSpPr>
          <p:nvPr>
            <p:ph type="body" sz="quarter" idx="10"/>
          </p:nvPr>
        </p:nvSpPr>
        <p:spPr/>
        <p:txBody>
          <a:bodyPr/>
          <a:lstStyle/>
          <a:p>
            <a:r>
              <a:rPr lang="en-US" altLang="en-US" u="sng" dirty="0">
                <a:solidFill>
                  <a:srgbClr val="000000"/>
                </a:solidFill>
                <a:latin typeface="Times New Roman" panose="02020603050405020304" pitchFamily="18" charset="0"/>
                <a:ea typeface="楷体_GB2312" pitchFamily="49" charset="-122"/>
              </a:rPr>
              <a:t> </a:t>
            </a:r>
            <a:r>
              <a:rPr lang="en-US" altLang="en-US" dirty="0" err="1">
                <a:solidFill>
                  <a:srgbClr val="000000"/>
                </a:solidFill>
              </a:rPr>
              <a:t>直方图均衡化</a:t>
            </a:r>
            <a:endParaRPr lang="zh-CN" altLang="en-US"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861" y="1412776"/>
            <a:ext cx="2917750" cy="218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3"/>
          <p:cNvSpPr txBox="1">
            <a:spLocks noChangeArrowheads="1"/>
          </p:cNvSpPr>
          <p:nvPr/>
        </p:nvSpPr>
        <p:spPr bwMode="auto">
          <a:xfrm>
            <a:off x="5479981" y="3386987"/>
            <a:ext cx="294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转移函数变化曲线</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349" y="1528077"/>
            <a:ext cx="1696782" cy="2057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533927"/>
            <a:ext cx="2437945" cy="200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489" y="3585425"/>
            <a:ext cx="1696782" cy="2057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0351" y="3585425"/>
            <a:ext cx="2383743" cy="182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878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直方图规定化</a:t>
            </a:r>
          </a:p>
        </p:txBody>
      </p:sp>
      <p:sp>
        <p:nvSpPr>
          <p:cNvPr id="3" name="内容占位符 2"/>
          <p:cNvSpPr>
            <a:spLocks noGrp="1"/>
          </p:cNvSpPr>
          <p:nvPr>
            <p:ph idx="1"/>
          </p:nvPr>
        </p:nvSpPr>
        <p:spPr/>
        <p:txBody>
          <a:bodyPr/>
          <a:lstStyle/>
          <a:p>
            <a:r>
              <a:rPr lang="zh-CN" altLang="en-US" dirty="0"/>
              <a:t>直方图均衡化的缺陷：不能用于交互方式的图象增强应用，因为直方图均衡化只能产生唯一一个结果。</a:t>
            </a:r>
          </a:p>
          <a:p>
            <a:r>
              <a:rPr lang="zh-CN" altLang="en-US" dirty="0"/>
              <a:t>恒定值直方图近似</a:t>
            </a:r>
          </a:p>
          <a:p>
            <a:r>
              <a:rPr lang="zh-CN" altLang="en-US" dirty="0"/>
              <a:t>希望通过一个指定的函数（如高斯函数）或用交互图形产生一个特定的直方图。根据这个直方图确定一个灰度级变换</a:t>
            </a:r>
            <a:r>
              <a:rPr lang="en-US" altLang="zh-CN" dirty="0"/>
              <a:t>T(r),</a:t>
            </a:r>
            <a:r>
              <a:rPr lang="zh-CN" altLang="en-US" dirty="0"/>
              <a:t>使由</a:t>
            </a:r>
            <a:r>
              <a:rPr lang="en-US" altLang="zh-CN" dirty="0"/>
              <a:t>T</a:t>
            </a:r>
            <a:r>
              <a:rPr lang="zh-CN" altLang="en-US" dirty="0"/>
              <a:t>产生的新图象的直方图符合指定的直方图</a:t>
            </a:r>
          </a:p>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a:p>
            <a:endParaRPr lang="zh-CN" altLang="en-US" dirty="0"/>
          </a:p>
        </p:txBody>
      </p:sp>
      <p:sp>
        <p:nvSpPr>
          <p:cNvPr id="7" name="Text Box 4"/>
          <p:cNvSpPr txBox="1">
            <a:spLocks noChangeArrowheads="1"/>
          </p:cNvSpPr>
          <p:nvPr/>
        </p:nvSpPr>
        <p:spPr bwMode="auto">
          <a:xfrm>
            <a:off x="453758" y="3794125"/>
            <a:ext cx="17290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800" dirty="0">
                <a:latin typeface="微软雅黑" panose="020B0503020204020204" pitchFamily="34" charset="-122"/>
                <a:ea typeface="微软雅黑" panose="020B0503020204020204" pitchFamily="34" charset="-122"/>
              </a:rPr>
              <a:t>加标记的</a:t>
            </a:r>
            <a:r>
              <a:rPr lang="en-US" altLang="zh-CN" sz="1800" dirty="0">
                <a:latin typeface="微软雅黑" panose="020B0503020204020204" pitchFamily="34" charset="-122"/>
                <a:ea typeface="微软雅黑" panose="020B0503020204020204" pitchFamily="34" charset="-122"/>
              </a:rPr>
              <a:t>MRI </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420" y="4230430"/>
            <a:ext cx="2374900" cy="196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470" y="4247892"/>
            <a:ext cx="24415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58" y="4163755"/>
            <a:ext cx="2333625" cy="207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155817"/>
            <a:ext cx="199231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59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直方图规定化</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目的： </a:t>
            </a:r>
            <a:endParaRPr lang="en-US" altLang="zh-CN" dirty="0">
              <a:solidFill>
                <a:srgbClr val="FF0000"/>
              </a:solidFill>
            </a:endParaRPr>
          </a:p>
          <a:p>
            <a:pPr lvl="1"/>
            <a:r>
              <a:rPr lang="zh-CN" altLang="en-US" dirty="0"/>
              <a:t>将原始图象的直方图转换为期望的直方图的形状</a:t>
            </a:r>
          </a:p>
          <a:p>
            <a:r>
              <a:rPr lang="zh-CN" altLang="en-US" dirty="0">
                <a:solidFill>
                  <a:srgbClr val="FF0000"/>
                </a:solidFill>
              </a:rPr>
              <a:t>直方图规定化 </a:t>
            </a:r>
            <a:r>
              <a:rPr lang="en-US" altLang="zh-CN" dirty="0"/>
              <a:t>:</a:t>
            </a:r>
            <a:r>
              <a:rPr lang="zh-CN" altLang="en-US" dirty="0"/>
              <a:t>运用均衡化原理的基础</a:t>
            </a:r>
          </a:p>
          <a:p>
            <a:r>
              <a:rPr lang="zh-CN" altLang="en-US" dirty="0">
                <a:solidFill>
                  <a:srgbClr val="FF0000"/>
                </a:solidFill>
              </a:rPr>
              <a:t>算法思想：</a:t>
            </a:r>
          </a:p>
          <a:p>
            <a:pPr lvl="1"/>
            <a:r>
              <a:rPr lang="zh-CN" altLang="en-US" dirty="0"/>
              <a:t>设</a:t>
            </a:r>
            <a:r>
              <a:rPr lang="en-US" altLang="zh-CN" dirty="0"/>
              <a:t>: {    } </a:t>
            </a:r>
            <a:r>
              <a:rPr lang="zh-CN" altLang="en-US" dirty="0"/>
              <a:t>是原图象的灰度级</a:t>
            </a:r>
            <a:r>
              <a:rPr lang="en-US" altLang="zh-CN" dirty="0"/>
              <a:t>,</a:t>
            </a:r>
          </a:p>
          <a:p>
            <a:pPr lvl="1"/>
            <a:r>
              <a:rPr lang="en-US" altLang="zh-CN" dirty="0"/>
              <a:t> {    } </a:t>
            </a:r>
            <a:r>
              <a:rPr lang="zh-CN" altLang="en-US" dirty="0"/>
              <a:t>是符合指定直方图结果图象的灰度级</a:t>
            </a:r>
          </a:p>
          <a:p>
            <a:r>
              <a:rPr lang="zh-CN" altLang="en-US" dirty="0">
                <a:solidFill>
                  <a:srgbClr val="FF0000"/>
                </a:solidFill>
              </a:rPr>
              <a:t>目标：</a:t>
            </a:r>
            <a:r>
              <a:rPr lang="zh-CN" altLang="en-US" dirty="0"/>
              <a:t>找到一个灰度级变换函数 </a:t>
            </a:r>
            <a:r>
              <a:rPr lang="en-US" altLang="zh-CN" dirty="0"/>
              <a:t>T ,</a:t>
            </a:r>
            <a:r>
              <a:rPr lang="zh-CN" altLang="en-US" dirty="0"/>
              <a:t>使：</a:t>
            </a:r>
          </a:p>
          <a:p>
            <a:pPr marL="0" indent="0">
              <a:buNone/>
            </a:pPr>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sp>
        <p:nvSpPr>
          <p:cNvPr id="7" name="Text Box 4"/>
          <p:cNvSpPr txBox="1">
            <a:spLocks noChangeArrowheads="1"/>
          </p:cNvSpPr>
          <p:nvPr/>
        </p:nvSpPr>
        <p:spPr bwMode="auto">
          <a:xfrm>
            <a:off x="1343025" y="5813425"/>
            <a:ext cx="191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1800" b="1">
              <a:ea typeface="宋体" panose="02010600030101010101" pitchFamily="2" charset="-122"/>
            </a:endParaRPr>
          </a:p>
        </p:txBody>
      </p:sp>
      <p:pic>
        <p:nvPicPr>
          <p:cNvPr id="5" name="图片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45407" y="4332952"/>
            <a:ext cx="2448272" cy="320515"/>
          </a:xfrm>
          <a:prstGeom prst="rect">
            <a:avLst/>
          </a:prstGeom>
        </p:spPr>
      </p:pic>
      <p:pic>
        <p:nvPicPr>
          <p:cNvPr id="6" name="图片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698916" y="3247074"/>
            <a:ext cx="208788" cy="150876"/>
          </a:xfrm>
          <a:prstGeom prst="rect">
            <a:avLst/>
          </a:prstGeom>
        </p:spPr>
      </p:pic>
      <p:pic>
        <p:nvPicPr>
          <p:cNvPr id="9" name="图片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12408" y="3550390"/>
            <a:ext cx="207264" cy="150876"/>
          </a:xfrm>
          <a:prstGeom prst="rect">
            <a:avLst/>
          </a:prstGeom>
        </p:spPr>
      </p:pic>
    </p:spTree>
    <p:extLst>
      <p:ext uri="{BB962C8B-B14F-4D97-AF65-F5344CB8AC3E}">
        <p14:creationId xmlns:p14="http://schemas.microsoft.com/office/powerpoint/2010/main" val="4088272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直方图规定化</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算法思路：</a:t>
            </a:r>
            <a:endParaRPr lang="en-US" altLang="zh-CN" dirty="0"/>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sp>
        <p:nvSpPr>
          <p:cNvPr id="5" name="Rectangle 2"/>
          <p:cNvSpPr txBox="1">
            <a:spLocks noChangeArrowheads="1"/>
          </p:cNvSpPr>
          <p:nvPr/>
        </p:nvSpPr>
        <p:spPr>
          <a:xfrm>
            <a:off x="453759" y="3260724"/>
            <a:ext cx="8964612" cy="503238"/>
          </a:xfrm>
          <a:prstGeom prst="rect">
            <a:avLst/>
          </a:prstGeom>
        </p:spPr>
        <p:txBody>
          <a:bodyPr/>
          <a:lstStyle>
            <a:lvl1pPr marL="469900" indent="-469900" algn="l" rtl="0" fontAlgn="base">
              <a:spcBef>
                <a:spcPct val="20000"/>
              </a:spcBef>
              <a:spcAft>
                <a:spcPct val="0"/>
              </a:spcAft>
              <a:buClr>
                <a:schemeClr val="accent2"/>
              </a:buClr>
              <a:buFont typeface="Wingdings" panose="05000000000000000000" pitchFamily="2" charset="2"/>
              <a:buChar char="Ø"/>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000" dirty="0">
                <a:latin typeface="微软雅黑" panose="020B0503020204020204" pitchFamily="34" charset="-122"/>
                <a:ea typeface="微软雅黑" panose="020B0503020204020204" pitchFamily="34" charset="-122"/>
              </a:rPr>
              <a:t>①</a:t>
            </a:r>
            <a:r>
              <a:rPr lang="zh-CN" altLang="en-US" sz="2000" dirty="0">
                <a:latin typeface="微软雅黑" panose="020B0503020204020204" pitchFamily="34" charset="-122"/>
                <a:ea typeface="微软雅黑" panose="020B0503020204020204" pitchFamily="34" charset="-122"/>
              </a:rPr>
              <a:t>分别对       ，       作</a:t>
            </a:r>
            <a:r>
              <a:rPr lang="zh-CN" altLang="en-US" sz="2000" dirty="0">
                <a:solidFill>
                  <a:schemeClr val="accent2"/>
                </a:solidFill>
                <a:latin typeface="微软雅黑" panose="020B0503020204020204" pitchFamily="34" charset="-122"/>
                <a:ea typeface="微软雅黑" panose="020B0503020204020204" pitchFamily="34" charset="-122"/>
              </a:rPr>
              <a:t>直方图均衡化处理</a:t>
            </a:r>
            <a:r>
              <a:rPr lang="zh-CN" altLang="en-US" sz="2000" dirty="0">
                <a:latin typeface="微软雅黑" panose="020B0503020204020204" pitchFamily="34" charset="-122"/>
                <a:ea typeface="微软雅黑" panose="020B0503020204020204" pitchFamily="34" charset="-122"/>
              </a:rPr>
              <a:t>则有：</a:t>
            </a:r>
          </a:p>
        </p:txBody>
      </p:sp>
      <p:sp>
        <p:nvSpPr>
          <p:cNvPr id="8" name="Text Box 7"/>
          <p:cNvSpPr txBox="1">
            <a:spLocks noChangeArrowheads="1"/>
          </p:cNvSpPr>
          <p:nvPr/>
        </p:nvSpPr>
        <p:spPr bwMode="auto">
          <a:xfrm>
            <a:off x="380787" y="5488920"/>
            <a:ext cx="8407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经上述变换后的灰度 </a:t>
            </a:r>
            <a:r>
              <a:rPr lang="en-US" altLang="zh-CN" sz="2000" dirty="0">
                <a:solidFill>
                  <a:srgbClr val="FF0000"/>
                </a:solidFill>
                <a:latin typeface="微软雅黑" panose="020B0503020204020204" pitchFamily="34" charset="-122"/>
                <a:ea typeface="微软雅黑" panose="020B0503020204020204" pitchFamily="34" charset="-122"/>
              </a:rPr>
              <a:t>s </a:t>
            </a:r>
            <a:r>
              <a:rPr lang="zh-CN" altLang="en-US" sz="2000" dirty="0">
                <a:solidFill>
                  <a:srgbClr val="FF0000"/>
                </a:solidFill>
                <a:latin typeface="微软雅黑" panose="020B0503020204020204" pitchFamily="34" charset="-122"/>
                <a:ea typeface="微软雅黑" panose="020B0503020204020204" pitchFamily="34" charset="-122"/>
              </a:rPr>
              <a:t>及 </a:t>
            </a:r>
            <a:r>
              <a:rPr lang="en-US" altLang="zh-CN" sz="2000" dirty="0">
                <a:solidFill>
                  <a:srgbClr val="FF0000"/>
                </a:solidFill>
                <a:latin typeface="微软雅黑" panose="020B0503020204020204" pitchFamily="34" charset="-122"/>
                <a:ea typeface="微软雅黑" panose="020B0503020204020204" pitchFamily="34" charset="-122"/>
              </a:rPr>
              <a:t>v</a:t>
            </a:r>
            <a:r>
              <a:rPr lang="zh-CN" altLang="en-US" sz="2000" dirty="0">
                <a:solidFill>
                  <a:srgbClr val="FF0000"/>
                </a:solidFill>
                <a:latin typeface="微软雅黑" panose="020B0503020204020204" pitchFamily="34" charset="-122"/>
                <a:ea typeface="微软雅黑" panose="020B0503020204020204" pitchFamily="34" charset="-122"/>
              </a:rPr>
              <a:t>，其密度函数是相同的均匀密度</a:t>
            </a:r>
            <a:r>
              <a:rPr lang="zh-CN" altLang="en-US"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都是经直方图均衡化后的结果，且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所以</a:t>
            </a:r>
          </a:p>
        </p:txBody>
      </p:sp>
      <p:sp>
        <p:nvSpPr>
          <p:cNvPr id="12" name="Rectangle 12"/>
          <p:cNvSpPr>
            <a:spLocks noChangeArrowheads="1"/>
          </p:cNvSpPr>
          <p:nvPr/>
        </p:nvSpPr>
        <p:spPr bwMode="auto">
          <a:xfrm>
            <a:off x="474719" y="2173288"/>
            <a:ext cx="8713787" cy="108108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Ø"/>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9pPr>
          </a:lstStyle>
          <a:p>
            <a:pPr lvl="1"/>
            <a:r>
              <a:rPr lang="zh-CN" altLang="en-US" sz="2000" dirty="0">
                <a:latin typeface="微软雅黑" panose="020B0503020204020204" pitchFamily="34" charset="-122"/>
                <a:ea typeface="微软雅黑" panose="020B0503020204020204" pitchFamily="34" charset="-122"/>
              </a:rPr>
              <a:t>已知</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为原图的灰度密度函数（直方图），</a:t>
            </a:r>
          </a:p>
          <a:p>
            <a:pPr lvl="1"/>
            <a:r>
              <a:rPr lang="zh-CN" altLang="en-US" sz="2000" dirty="0">
                <a:latin typeface="微软雅黑" panose="020B0503020204020204" pitchFamily="34" charset="-122"/>
                <a:ea typeface="微软雅黑" panose="020B0503020204020204" pitchFamily="34" charset="-122"/>
              </a:rPr>
              <a:t>      	   为希望得到的灰度密度函数（直方图）</a:t>
            </a:r>
          </a:p>
        </p:txBody>
      </p:sp>
      <p:pic>
        <p:nvPicPr>
          <p:cNvPr id="9" name="图片 8"/>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10552" y="3890253"/>
            <a:ext cx="3627120" cy="594360"/>
          </a:xfrm>
          <a:prstGeom prst="rect">
            <a:avLst/>
          </a:prstGeom>
        </p:spPr>
      </p:pic>
      <p:pic>
        <p:nvPicPr>
          <p:cNvPr id="17" name="图片 1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237637" y="4758269"/>
            <a:ext cx="3688080" cy="594360"/>
          </a:xfrm>
          <a:prstGeom prst="rect">
            <a:avLst/>
          </a:prstGeom>
        </p:spPr>
      </p:pic>
      <p:pic>
        <p:nvPicPr>
          <p:cNvPr id="18" name="图片 1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967127" y="2255621"/>
            <a:ext cx="541020" cy="252984"/>
          </a:xfrm>
          <a:prstGeom prst="rect">
            <a:avLst/>
          </a:prstGeom>
        </p:spPr>
      </p:pic>
      <p:pic>
        <p:nvPicPr>
          <p:cNvPr id="21" name="图片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967127" y="2626282"/>
            <a:ext cx="553212" cy="252984"/>
          </a:xfrm>
          <a:prstGeom prst="rect">
            <a:avLst/>
          </a:prstGeom>
        </p:spPr>
      </p:pic>
      <p:pic>
        <p:nvPicPr>
          <p:cNvPr id="22" name="图片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040042" y="3334215"/>
            <a:ext cx="541020" cy="252984"/>
          </a:xfrm>
          <a:prstGeom prst="rect">
            <a:avLst/>
          </a:prstGeom>
        </p:spPr>
      </p:pic>
      <p:pic>
        <p:nvPicPr>
          <p:cNvPr id="23" name="图片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771800" y="3330229"/>
            <a:ext cx="553212" cy="252984"/>
          </a:xfrm>
          <a:prstGeom prst="rect">
            <a:avLst/>
          </a:prstGeom>
        </p:spPr>
      </p:pic>
      <p:pic>
        <p:nvPicPr>
          <p:cNvPr id="28" name="图片 27"/>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4105656" y="5937930"/>
            <a:ext cx="963168" cy="132588"/>
          </a:xfrm>
          <a:prstGeom prst="rect">
            <a:avLst/>
          </a:prstGeom>
        </p:spPr>
      </p:pic>
      <p:pic>
        <p:nvPicPr>
          <p:cNvPr id="26" name="图片 25"/>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5796136" y="5947074"/>
            <a:ext cx="562356" cy="114300"/>
          </a:xfrm>
          <a:prstGeom prst="rect">
            <a:avLst/>
          </a:prstGeom>
        </p:spPr>
      </p:pic>
    </p:spTree>
    <p:extLst>
      <p:ext uri="{BB962C8B-B14F-4D97-AF65-F5344CB8AC3E}">
        <p14:creationId xmlns:p14="http://schemas.microsoft.com/office/powerpoint/2010/main" val="3543228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直方图规定化</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a:p>
            <a:endParaRPr lang="zh-CN" altLang="en-US" dirty="0"/>
          </a:p>
        </p:txBody>
      </p:sp>
      <p:sp>
        <p:nvSpPr>
          <p:cNvPr id="7" name="Rectangle 5"/>
          <p:cNvSpPr>
            <a:spLocks noChangeArrowheads="1"/>
          </p:cNvSpPr>
          <p:nvPr/>
        </p:nvSpPr>
        <p:spPr bwMode="auto">
          <a:xfrm>
            <a:off x="-239978" y="2006670"/>
            <a:ext cx="842486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r>
              <a:rPr kumimoji="1" lang="en-US" altLang="en-US" sz="2000" dirty="0">
                <a:latin typeface="微软雅黑" panose="020B0503020204020204" pitchFamily="34" charset="-122"/>
                <a:ea typeface="微软雅黑" panose="020B0503020204020204" pitchFamily="34" charset="-122"/>
              </a:rPr>
              <a:t>②</a:t>
            </a:r>
            <a:r>
              <a:rPr kumimoji="1" lang="zh-CN" altLang="en-US" sz="2000" dirty="0">
                <a:latin typeface="微软雅黑" panose="020B0503020204020204" pitchFamily="34" charset="-122"/>
                <a:ea typeface="微软雅黑" panose="020B0503020204020204" pitchFamily="34" charset="-122"/>
              </a:rPr>
              <a:t>求</a:t>
            </a:r>
            <a:r>
              <a:rPr kumimoji="1" lang="en-US" altLang="zh-CN" sz="2000" dirty="0">
                <a:latin typeface="微软雅黑" panose="020B0503020204020204" pitchFamily="34" charset="-122"/>
                <a:ea typeface="微软雅黑" panose="020B0503020204020204" pitchFamily="34" charset="-122"/>
              </a:rPr>
              <a:t>G</a:t>
            </a:r>
            <a:r>
              <a:rPr kumimoji="1" lang="zh-CN" altLang="en-US" sz="2000" dirty="0">
                <a:latin typeface="微软雅黑" panose="020B0503020204020204" pitchFamily="34" charset="-122"/>
                <a:ea typeface="微软雅黑" panose="020B0503020204020204" pitchFamily="34" charset="-122"/>
              </a:rPr>
              <a:t>变换的逆变换</a:t>
            </a:r>
          </a:p>
          <a:p>
            <a:pPr lvl="2"/>
            <a:r>
              <a:rPr kumimoji="1" lang="zh-CN" altLang="en-US" sz="2000" dirty="0">
                <a:latin typeface="微软雅黑" panose="020B0503020204020204" pitchFamily="34" charset="-122"/>
                <a:ea typeface="微软雅黑" panose="020B0503020204020204" pitchFamily="34" charset="-122"/>
              </a:rPr>
              <a:t>	</a:t>
            </a:r>
            <a:r>
              <a:rPr kumimoji="1" lang="zh-CN" altLang="en-US" sz="2000" dirty="0">
                <a:solidFill>
                  <a:srgbClr val="FF0000"/>
                </a:solidFill>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	</a:t>
            </a:r>
          </a:p>
          <a:p>
            <a:pPr lvl="2"/>
            <a:r>
              <a:rPr kumimoji="1" lang="en-US" altLang="en-US" sz="2000" dirty="0">
                <a:latin typeface="微软雅黑" panose="020B0503020204020204" pitchFamily="34" charset="-122"/>
                <a:ea typeface="微软雅黑" panose="020B0503020204020204" pitchFamily="34" charset="-122"/>
              </a:rPr>
              <a:t>③</a:t>
            </a:r>
            <a:r>
              <a:rPr kumimoji="1" lang="zh-CN" altLang="en-US" sz="2000" dirty="0">
                <a:latin typeface="微软雅黑" panose="020B0503020204020204" pitchFamily="34" charset="-122"/>
                <a:ea typeface="微软雅黑" panose="020B0503020204020204" pitchFamily="34" charset="-122"/>
              </a:rPr>
              <a:t>根据均衡化的概念，由于 </a:t>
            </a:r>
            <a:r>
              <a:rPr kumimoji="1" lang="en-US" altLang="zh-CN" sz="2000" dirty="0">
                <a:latin typeface="微软雅黑" panose="020B0503020204020204" pitchFamily="34" charset="-122"/>
                <a:ea typeface="微软雅黑" panose="020B0503020204020204" pitchFamily="34" charset="-122"/>
              </a:rPr>
              <a:t>s=v</a:t>
            </a:r>
            <a:r>
              <a:rPr kumimoji="1" lang="zh-CN" altLang="en-US" sz="2000" dirty="0">
                <a:solidFill>
                  <a:srgbClr val="A20078"/>
                </a:solidFill>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a:p>
            <a:pPr lvl="2"/>
            <a:endParaRPr kumimoji="1" lang="zh-CN" altLang="en-US" sz="2000" dirty="0">
              <a:latin typeface="微软雅黑" panose="020B0503020204020204" pitchFamily="34" charset="-122"/>
              <a:ea typeface="微软雅黑" panose="020B0503020204020204" pitchFamily="34" charset="-122"/>
            </a:endParaRPr>
          </a:p>
          <a:p>
            <a:pPr lvl="2"/>
            <a:r>
              <a:rPr kumimoji="1" lang="en-US" altLang="en-US" sz="2000" dirty="0">
                <a:latin typeface="微软雅黑" panose="020B0503020204020204" pitchFamily="34" charset="-122"/>
                <a:ea typeface="微软雅黑" panose="020B0503020204020204" pitchFamily="34" charset="-122"/>
              </a:rPr>
              <a:t>④</a:t>
            </a:r>
            <a:r>
              <a:rPr kumimoji="1" lang="zh-CN" altLang="en-US" sz="2000" dirty="0">
                <a:latin typeface="微软雅黑" panose="020B0503020204020204" pitchFamily="34" charset="-122"/>
                <a:ea typeface="微软雅黑" panose="020B0503020204020204" pitchFamily="34" charset="-122"/>
              </a:rPr>
              <a:t>建立的           联系</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有：</a:t>
            </a:r>
          </a:p>
        </p:txBody>
      </p:sp>
      <p:pic>
        <p:nvPicPr>
          <p:cNvPr id="10" name="图片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419872" y="2060848"/>
            <a:ext cx="1229868" cy="271272"/>
          </a:xfrm>
          <a:prstGeom prst="rect">
            <a:avLst/>
          </a:prstGeom>
        </p:spPr>
      </p:pic>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649740" y="2692470"/>
            <a:ext cx="1217676" cy="271272"/>
          </a:xfrm>
          <a:prstGeom prst="rect">
            <a:avLst/>
          </a:prstGeom>
        </p:spPr>
      </p:pic>
      <p:pic>
        <p:nvPicPr>
          <p:cNvPr id="13" name="图片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04323" y="3356992"/>
            <a:ext cx="627888" cy="132588"/>
          </a:xfrm>
          <a:prstGeom prst="rect">
            <a:avLst/>
          </a:prstGeom>
        </p:spPr>
      </p:pic>
      <p:pic>
        <p:nvPicPr>
          <p:cNvPr id="14" name="图片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218267" y="3978521"/>
            <a:ext cx="3858768" cy="284988"/>
          </a:xfrm>
          <a:prstGeom prst="rect">
            <a:avLst/>
          </a:prstGeom>
        </p:spPr>
      </p:pic>
    </p:spTree>
    <p:extLst>
      <p:ext uri="{BB962C8B-B14F-4D97-AF65-F5344CB8AC3E}">
        <p14:creationId xmlns:p14="http://schemas.microsoft.com/office/powerpoint/2010/main" val="3550771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直方图规定化</a:t>
            </a:r>
          </a:p>
        </p:txBody>
      </p:sp>
      <p:sp>
        <p:nvSpPr>
          <p:cNvPr id="3" name="内容占位符 2"/>
          <p:cNvSpPr>
            <a:spLocks noGrp="1"/>
          </p:cNvSpPr>
          <p:nvPr>
            <p:ph idx="1"/>
          </p:nvPr>
        </p:nvSpPr>
        <p:spPr/>
        <p:txBody>
          <a:bodyPr/>
          <a:lstStyle/>
          <a:p>
            <a:r>
              <a:rPr lang="zh-CN" altLang="en-US" dirty="0"/>
              <a:t>例：</a:t>
            </a:r>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graphicFrame>
        <p:nvGraphicFramePr>
          <p:cNvPr id="6" name="Object 3"/>
          <p:cNvGraphicFramePr>
            <a:graphicFrameLocks noChangeAspect="1"/>
          </p:cNvGraphicFramePr>
          <p:nvPr>
            <p:extLst>
              <p:ext uri="{D42A27DB-BD31-4B8C-83A1-F6EECF244321}">
                <p14:modId xmlns:p14="http://schemas.microsoft.com/office/powerpoint/2010/main" val="2686533150"/>
              </p:ext>
            </p:extLst>
          </p:nvPr>
        </p:nvGraphicFramePr>
        <p:xfrm>
          <a:off x="2340546" y="4286280"/>
          <a:ext cx="483412" cy="224020"/>
        </p:xfrm>
        <a:graphic>
          <a:graphicData uri="http://schemas.openxmlformats.org/presentationml/2006/ole">
            <mc:AlternateContent xmlns:mc="http://schemas.openxmlformats.org/markup-compatibility/2006">
              <mc:Choice xmlns:v="urn:schemas-microsoft-com:vml" Requires="v">
                <p:oleObj spid="_x0000_s759374" name="公式" r:id="rId3" imgW="520474" imgH="241195" progId="Equation.3">
                  <p:embed/>
                </p:oleObj>
              </mc:Choice>
              <mc:Fallback>
                <p:oleObj name="公式" r:id="rId3" imgW="52047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0546" y="4286280"/>
                        <a:ext cx="483412" cy="224020"/>
                      </a:xfrm>
                      <a:prstGeom prst="rect">
                        <a:avLst/>
                      </a:prstGeom>
                      <a:noFill/>
                      <a:ln>
                        <a:noFill/>
                      </a:ln>
                      <a:effectLst/>
                    </p:spPr>
                  </p:pic>
                </p:oleObj>
              </mc:Fallback>
            </mc:AlternateContent>
          </a:graphicData>
        </a:graphic>
      </p:graphicFrame>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546" y="2276872"/>
            <a:ext cx="8223894" cy="4386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p:cNvSpPr txBox="1">
            <a:spLocks noChangeArrowheads="1"/>
          </p:cNvSpPr>
          <p:nvPr/>
        </p:nvSpPr>
        <p:spPr bwMode="auto">
          <a:xfrm>
            <a:off x="3304308" y="4265085"/>
            <a:ext cx="506993" cy="400110"/>
          </a:xfrm>
          <a:prstGeom prst="rect">
            <a:avLst/>
          </a:prstGeom>
          <a:solidFill>
            <a:srgbClr val="CCFF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err="1">
                <a:ea typeface="宋体" panose="02010600030101010101" pitchFamily="2" charset="-122"/>
              </a:rPr>
              <a:t>s</a:t>
            </a:r>
            <a:r>
              <a:rPr lang="en-US" altLang="zh-CN" sz="2000" baseline="-25000" dirty="0" err="1">
                <a:ea typeface="宋体" panose="02010600030101010101" pitchFamily="2" charset="-122"/>
              </a:rPr>
              <a:t>k</a:t>
            </a:r>
            <a:endParaRPr lang="en-US" altLang="zh-CN" sz="2000" baseline="-25000" dirty="0">
              <a:ea typeface="宋体" panose="02010600030101010101" pitchFamily="2" charset="-122"/>
            </a:endParaRPr>
          </a:p>
        </p:txBody>
      </p:sp>
      <p:sp>
        <p:nvSpPr>
          <p:cNvPr id="9" name="Text Box 6"/>
          <p:cNvSpPr txBox="1">
            <a:spLocks noChangeArrowheads="1"/>
          </p:cNvSpPr>
          <p:nvPr/>
        </p:nvSpPr>
        <p:spPr bwMode="auto">
          <a:xfrm>
            <a:off x="2527119" y="3497913"/>
            <a:ext cx="565945" cy="400110"/>
          </a:xfrm>
          <a:prstGeom prst="rect">
            <a:avLst/>
          </a:prstGeom>
          <a:solidFill>
            <a:srgbClr val="CCFF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a:ea typeface="宋体" panose="02010600030101010101" pitchFamily="2" charset="-122"/>
              </a:rPr>
              <a:t>p</a:t>
            </a:r>
            <a:r>
              <a:rPr lang="en-US" altLang="zh-CN" sz="2000" baseline="-25000">
                <a:ea typeface="宋体" panose="02010600030101010101" pitchFamily="2" charset="-122"/>
              </a:rPr>
              <a:t>r</a:t>
            </a:r>
          </a:p>
        </p:txBody>
      </p:sp>
      <p:sp>
        <p:nvSpPr>
          <p:cNvPr id="10" name="Text Box 7"/>
          <p:cNvSpPr txBox="1">
            <a:spLocks noChangeArrowheads="1"/>
          </p:cNvSpPr>
          <p:nvPr/>
        </p:nvSpPr>
        <p:spPr bwMode="auto">
          <a:xfrm>
            <a:off x="2105003" y="4984319"/>
            <a:ext cx="1976122" cy="276999"/>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r>
              <a:rPr lang="da-DK" altLang="zh-CN" sz="1200" dirty="0">
                <a:ea typeface="宋体" panose="02010600030101010101" pitchFamily="2" charset="-122"/>
              </a:rPr>
              <a:t>S(k)</a:t>
            </a:r>
            <a:r>
              <a:rPr lang="da-DK" altLang="zh-CN" sz="1200" baseline="-25000" dirty="0">
                <a:ea typeface="宋体" panose="02010600030101010101" pitchFamily="2" charset="-122"/>
              </a:rPr>
              <a:t>fin</a:t>
            </a:r>
            <a:r>
              <a:rPr lang="da-DK" altLang="zh-CN" sz="1200" dirty="0">
                <a:ea typeface="宋体" panose="02010600030101010101" pitchFamily="2" charset="-122"/>
              </a:rPr>
              <a:t>=int[(L-1-0)s</a:t>
            </a:r>
            <a:r>
              <a:rPr lang="da-DK" altLang="zh-CN" sz="1200" baseline="-25000" dirty="0">
                <a:ea typeface="宋体" panose="02010600030101010101" pitchFamily="2" charset="-122"/>
              </a:rPr>
              <a:t>k</a:t>
            </a:r>
            <a:r>
              <a:rPr lang="da-DK" altLang="zh-CN" sz="1200" dirty="0">
                <a:ea typeface="宋体" panose="02010600030101010101" pitchFamily="2" charset="-122"/>
              </a:rPr>
              <a:t>+0.5]</a:t>
            </a:r>
            <a:endParaRPr lang="en-US" altLang="zh-CN" sz="1200" dirty="0">
              <a:ea typeface="宋体" panose="02010600030101010101" pitchFamily="2" charset="-122"/>
            </a:endParaRPr>
          </a:p>
        </p:txBody>
      </p:sp>
      <p:sp>
        <p:nvSpPr>
          <p:cNvPr id="11" name="Text Box 8"/>
          <p:cNvSpPr txBox="1">
            <a:spLocks noChangeArrowheads="1"/>
          </p:cNvSpPr>
          <p:nvPr/>
        </p:nvSpPr>
        <p:spPr bwMode="auto">
          <a:xfrm>
            <a:off x="3426253" y="5572127"/>
            <a:ext cx="506993" cy="400110"/>
          </a:xfrm>
          <a:prstGeom prst="rect">
            <a:avLst/>
          </a:prstGeom>
          <a:solidFill>
            <a:srgbClr val="CCFF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err="1">
                <a:ea typeface="宋体" panose="02010600030101010101" pitchFamily="2" charset="-122"/>
              </a:rPr>
              <a:t>s</a:t>
            </a:r>
            <a:r>
              <a:rPr lang="en-US" altLang="zh-CN" sz="2000" baseline="-25000" dirty="0" err="1">
                <a:ea typeface="宋体" panose="02010600030101010101" pitchFamily="2" charset="-122"/>
              </a:rPr>
              <a:t>k</a:t>
            </a:r>
            <a:endParaRPr lang="en-US" altLang="zh-CN" sz="2000" baseline="-25000" dirty="0">
              <a:ea typeface="宋体" panose="02010600030101010101" pitchFamily="2" charset="-122"/>
            </a:endParaRPr>
          </a:p>
        </p:txBody>
      </p:sp>
      <p:sp>
        <p:nvSpPr>
          <p:cNvPr id="12" name="Text Box 9"/>
          <p:cNvSpPr txBox="1">
            <a:spLocks noChangeArrowheads="1"/>
          </p:cNvSpPr>
          <p:nvPr/>
        </p:nvSpPr>
        <p:spPr bwMode="auto">
          <a:xfrm>
            <a:off x="2829215" y="5608975"/>
            <a:ext cx="506993" cy="400110"/>
          </a:xfrm>
          <a:prstGeom prst="rect">
            <a:avLst/>
          </a:prstGeom>
          <a:solidFill>
            <a:srgbClr val="CCFF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a:ea typeface="宋体" panose="02010600030101010101" pitchFamily="2" charset="-122"/>
              </a:rPr>
              <a:t>r</a:t>
            </a:r>
            <a:r>
              <a:rPr lang="en-US" altLang="zh-CN" sz="2000" baseline="-25000">
                <a:ea typeface="宋体" panose="02010600030101010101" pitchFamily="2" charset="-122"/>
              </a:rPr>
              <a:t>k</a:t>
            </a:r>
          </a:p>
        </p:txBody>
      </p:sp>
      <p:graphicFrame>
        <p:nvGraphicFramePr>
          <p:cNvPr id="13" name="Object 10"/>
          <p:cNvGraphicFramePr>
            <a:graphicFrameLocks noChangeAspect="1"/>
          </p:cNvGraphicFramePr>
          <p:nvPr>
            <p:extLst>
              <p:ext uri="{D42A27DB-BD31-4B8C-83A1-F6EECF244321}">
                <p14:modId xmlns:p14="http://schemas.microsoft.com/office/powerpoint/2010/main" val="2167137832"/>
              </p:ext>
            </p:extLst>
          </p:nvPr>
        </p:nvGraphicFramePr>
        <p:xfrm>
          <a:off x="3350213" y="1579849"/>
          <a:ext cx="1304925" cy="652462"/>
        </p:xfrm>
        <a:graphic>
          <a:graphicData uri="http://schemas.openxmlformats.org/presentationml/2006/ole">
            <mc:AlternateContent xmlns:mc="http://schemas.openxmlformats.org/markup-compatibility/2006">
              <mc:Choice xmlns:v="urn:schemas-microsoft-com:vml" Requires="v">
                <p:oleObj spid="_x0000_s759375" name="Equation" r:id="rId6" imgW="482400" imgH="241200" progId="Equation.DSMT4">
                  <p:embed/>
                </p:oleObj>
              </mc:Choice>
              <mc:Fallback>
                <p:oleObj name="Equation" r:id="rId6" imgW="48240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0213" y="1579849"/>
                        <a:ext cx="1304925" cy="652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1147584465"/>
              </p:ext>
            </p:extLst>
          </p:nvPr>
        </p:nvGraphicFramePr>
        <p:xfrm>
          <a:off x="2105003" y="3440926"/>
          <a:ext cx="1090624" cy="592474"/>
        </p:xfrm>
        <a:graphic>
          <a:graphicData uri="http://schemas.openxmlformats.org/presentationml/2006/ole">
            <mc:AlternateContent xmlns:mc="http://schemas.openxmlformats.org/markup-compatibility/2006">
              <mc:Choice xmlns:v="urn:schemas-microsoft-com:vml" Requires="v">
                <p:oleObj spid="_x0000_s759376" name="Equation" r:id="rId8" imgW="749160" imgH="406080" progId="Equation.DSMT4">
                  <p:embed/>
                </p:oleObj>
              </mc:Choice>
              <mc:Fallback>
                <p:oleObj name="Equation" r:id="rId8" imgW="749160" imgH="4060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5003" y="3440926"/>
                        <a:ext cx="1090624" cy="592474"/>
                      </a:xfrm>
                      <a:prstGeom prst="rect">
                        <a:avLst/>
                      </a:prstGeom>
                      <a:solidFill>
                        <a:srgbClr val="CCCCFF"/>
                      </a:solidFill>
                      <a:ln>
                        <a:noFill/>
                      </a:ln>
                      <a:effec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1985981918"/>
              </p:ext>
            </p:extLst>
          </p:nvPr>
        </p:nvGraphicFramePr>
        <p:xfrm>
          <a:off x="2845201" y="2891323"/>
          <a:ext cx="285920" cy="428880"/>
        </p:xfrm>
        <a:graphic>
          <a:graphicData uri="http://schemas.openxmlformats.org/presentationml/2006/ole">
            <mc:AlternateContent xmlns:mc="http://schemas.openxmlformats.org/markup-compatibility/2006">
              <mc:Choice xmlns:v="urn:schemas-microsoft-com:vml" Requires="v">
                <p:oleObj spid="_x0000_s759377" name="Equation" r:id="rId10" imgW="152280" imgH="228600" progId="Equation.DSMT4">
                  <p:embed/>
                </p:oleObj>
              </mc:Choice>
              <mc:Fallback>
                <p:oleObj name="Equation" r:id="rId10" imgW="1522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5201" y="2891323"/>
                        <a:ext cx="285920" cy="428880"/>
                      </a:xfrm>
                      <a:prstGeom prst="rect">
                        <a:avLst/>
                      </a:prstGeom>
                      <a:solidFill>
                        <a:srgbClr val="CCCCFF"/>
                      </a:solidFill>
                      <a:ln>
                        <a:noFill/>
                      </a:ln>
                      <a:effectLst/>
                    </p:spPr>
                  </p:pic>
                </p:oleObj>
              </mc:Fallback>
            </mc:AlternateContent>
          </a:graphicData>
        </a:graphic>
      </p:graphicFrame>
      <p:graphicFrame>
        <p:nvGraphicFramePr>
          <p:cNvPr id="17" name="Object 14"/>
          <p:cNvGraphicFramePr>
            <a:graphicFrameLocks noChangeAspect="1"/>
          </p:cNvGraphicFramePr>
          <p:nvPr>
            <p:extLst>
              <p:ext uri="{D42A27DB-BD31-4B8C-83A1-F6EECF244321}">
                <p14:modId xmlns:p14="http://schemas.microsoft.com/office/powerpoint/2010/main" val="1331175228"/>
              </p:ext>
            </p:extLst>
          </p:nvPr>
        </p:nvGraphicFramePr>
        <p:xfrm>
          <a:off x="2957834" y="4173468"/>
          <a:ext cx="1002195" cy="545312"/>
        </p:xfrm>
        <a:graphic>
          <a:graphicData uri="http://schemas.openxmlformats.org/presentationml/2006/ole">
            <mc:AlternateContent xmlns:mc="http://schemas.openxmlformats.org/markup-compatibility/2006">
              <mc:Choice xmlns:v="urn:schemas-microsoft-com:vml" Requires="v">
                <p:oleObj spid="_x0000_s759378" name="Equation" r:id="rId12" imgW="685800" imgH="457200" progId="Equation.DSMT4">
                  <p:embed/>
                </p:oleObj>
              </mc:Choice>
              <mc:Fallback>
                <p:oleObj name="Equation" r:id="rId12" imgW="685800" imgH="457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57834" y="4173468"/>
                        <a:ext cx="1002195" cy="545312"/>
                      </a:xfrm>
                      <a:prstGeom prst="rect">
                        <a:avLst/>
                      </a:prstGeom>
                      <a:solidFill>
                        <a:srgbClr val="CCCCFF"/>
                      </a:solidFill>
                      <a:ln>
                        <a:noFill/>
                      </a:ln>
                    </p:spPr>
                  </p:pic>
                </p:oleObj>
              </mc:Fallback>
            </mc:AlternateContent>
          </a:graphicData>
        </a:graphic>
      </p:graphicFrame>
      <p:graphicFrame>
        <p:nvGraphicFramePr>
          <p:cNvPr id="18" name="Object 15"/>
          <p:cNvGraphicFramePr>
            <a:graphicFrameLocks noChangeAspect="1"/>
          </p:cNvGraphicFramePr>
          <p:nvPr>
            <p:extLst>
              <p:ext uri="{D42A27DB-BD31-4B8C-83A1-F6EECF244321}">
                <p14:modId xmlns:p14="http://schemas.microsoft.com/office/powerpoint/2010/main" val="2139498974"/>
              </p:ext>
            </p:extLst>
          </p:nvPr>
        </p:nvGraphicFramePr>
        <p:xfrm>
          <a:off x="1994808" y="4927260"/>
          <a:ext cx="2138508" cy="402351"/>
        </p:xfrm>
        <a:graphic>
          <a:graphicData uri="http://schemas.openxmlformats.org/presentationml/2006/ole">
            <mc:AlternateContent xmlns:mc="http://schemas.openxmlformats.org/markup-compatibility/2006">
              <mc:Choice xmlns:v="urn:schemas-microsoft-com:vml" Requires="v">
                <p:oleObj spid="_x0000_s759379" name="Equation" r:id="rId14" imgW="2133360" imgH="279360" progId="Equation.DSMT4">
                  <p:embed/>
                </p:oleObj>
              </mc:Choice>
              <mc:Fallback>
                <p:oleObj name="Equation" r:id="rId14" imgW="2133360" imgH="27936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4808" y="4927260"/>
                        <a:ext cx="2138508" cy="402351"/>
                      </a:xfrm>
                      <a:prstGeom prst="rect">
                        <a:avLst/>
                      </a:prstGeom>
                      <a:solidFill>
                        <a:srgbClr val="CCCCFF"/>
                      </a:solidFill>
                      <a:ln>
                        <a:noFill/>
                      </a:ln>
                      <a:effectLst/>
                    </p:spPr>
                  </p:pic>
                </p:oleObj>
              </mc:Fallback>
            </mc:AlternateContent>
          </a:graphicData>
        </a:graphic>
      </p:graphicFrame>
      <p:graphicFrame>
        <p:nvGraphicFramePr>
          <p:cNvPr id="19" name="Object 16"/>
          <p:cNvGraphicFramePr>
            <a:graphicFrameLocks noChangeAspect="1"/>
          </p:cNvGraphicFramePr>
          <p:nvPr>
            <p:extLst>
              <p:ext uri="{D42A27DB-BD31-4B8C-83A1-F6EECF244321}">
                <p14:modId xmlns:p14="http://schemas.microsoft.com/office/powerpoint/2010/main" val="2693203534"/>
              </p:ext>
            </p:extLst>
          </p:nvPr>
        </p:nvGraphicFramePr>
        <p:xfrm>
          <a:off x="2795957" y="5583657"/>
          <a:ext cx="1285168" cy="428880"/>
        </p:xfrm>
        <a:graphic>
          <a:graphicData uri="http://schemas.openxmlformats.org/presentationml/2006/ole">
            <mc:AlternateContent xmlns:mc="http://schemas.openxmlformats.org/markup-compatibility/2006">
              <mc:Choice xmlns:v="urn:schemas-microsoft-com:vml" Requires="v">
                <p:oleObj spid="_x0000_s759380" name="Equation" r:id="rId16" imgW="685800" imgH="228600" progId="Equation.DSMT4">
                  <p:embed/>
                </p:oleObj>
              </mc:Choice>
              <mc:Fallback>
                <p:oleObj name="Equation" r:id="rId16" imgW="6858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95957" y="5583657"/>
                        <a:ext cx="1285168" cy="428880"/>
                      </a:xfrm>
                      <a:prstGeom prst="rect">
                        <a:avLst/>
                      </a:prstGeom>
                      <a:solidFill>
                        <a:srgbClr val="CCCCFF"/>
                      </a:solidFill>
                      <a:ln>
                        <a:noFill/>
                      </a:ln>
                      <a:effectLst/>
                    </p:spPr>
                  </p:pic>
                </p:oleObj>
              </mc:Fallback>
            </mc:AlternateContent>
          </a:graphicData>
        </a:graphic>
      </p:graphicFrame>
    </p:spTree>
    <p:extLst>
      <p:ext uri="{BB962C8B-B14F-4D97-AF65-F5344CB8AC3E}">
        <p14:creationId xmlns:p14="http://schemas.microsoft.com/office/powerpoint/2010/main" val="1057033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直方图规定化</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grpSp>
        <p:nvGrpSpPr>
          <p:cNvPr id="5" name="Group 28"/>
          <p:cNvGrpSpPr>
            <a:grpSpLocks/>
          </p:cNvGrpSpPr>
          <p:nvPr/>
        </p:nvGrpSpPr>
        <p:grpSpPr bwMode="auto">
          <a:xfrm>
            <a:off x="323850" y="0"/>
            <a:ext cx="8532813" cy="6407150"/>
            <a:chOff x="204" y="0"/>
            <a:chExt cx="5375" cy="4036"/>
          </a:xfrm>
        </p:grpSpPr>
        <p:pic>
          <p:nvPicPr>
            <p:cNvPr id="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845"/>
              <a:ext cx="5352" cy="3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2"/>
            <p:cNvGraphicFramePr>
              <a:graphicFrameLocks noChangeAspect="1"/>
            </p:cNvGraphicFramePr>
            <p:nvPr>
              <p:extLst>
                <p:ext uri="{D42A27DB-BD31-4B8C-83A1-F6EECF244321}">
                  <p14:modId xmlns:p14="http://schemas.microsoft.com/office/powerpoint/2010/main" val="3218588516"/>
                </p:ext>
              </p:extLst>
            </p:nvPr>
          </p:nvGraphicFramePr>
          <p:xfrm>
            <a:off x="2562" y="458"/>
            <a:ext cx="778" cy="333"/>
          </p:xfrm>
          <a:graphic>
            <a:graphicData uri="http://schemas.openxmlformats.org/presentationml/2006/ole">
              <mc:AlternateContent xmlns:mc="http://schemas.openxmlformats.org/markup-compatibility/2006">
                <mc:Choice xmlns:v="urn:schemas-microsoft-com:vml" Requires="v">
                  <p:oleObj spid="_x0000_s760398" name="Equation" r:id="rId4" imgW="533160" imgH="228600" progId="Equation.DSMT4">
                    <p:embed/>
                  </p:oleObj>
                </mc:Choice>
                <mc:Fallback>
                  <p:oleObj name="Equation" r:id="rId4" imgW="53316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 y="458"/>
                          <a:ext cx="77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7" y="0"/>
              <a:ext cx="1502" cy="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Object 20"/>
            <p:cNvGraphicFramePr>
              <a:graphicFrameLocks noChangeAspect="1"/>
            </p:cNvGraphicFramePr>
            <p:nvPr/>
          </p:nvGraphicFramePr>
          <p:xfrm>
            <a:off x="839" y="1570"/>
            <a:ext cx="210" cy="291"/>
          </p:xfrm>
          <a:graphic>
            <a:graphicData uri="http://schemas.openxmlformats.org/presentationml/2006/ole">
              <mc:AlternateContent xmlns:mc="http://schemas.openxmlformats.org/markup-compatibility/2006">
                <mc:Choice xmlns:v="urn:schemas-microsoft-com:vml" Requires="v">
                  <p:oleObj spid="_x0000_s760399"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 y="1570"/>
                          <a:ext cx="210" cy="29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1"/>
            <p:cNvGraphicFramePr>
              <a:graphicFrameLocks noChangeAspect="1"/>
            </p:cNvGraphicFramePr>
            <p:nvPr/>
          </p:nvGraphicFramePr>
          <p:xfrm>
            <a:off x="1383" y="1933"/>
            <a:ext cx="348" cy="179"/>
          </p:xfrm>
          <a:graphic>
            <a:graphicData uri="http://schemas.openxmlformats.org/presentationml/2006/ole">
              <mc:AlternateContent xmlns:mc="http://schemas.openxmlformats.org/markup-compatibility/2006">
                <mc:Choice xmlns:v="urn:schemas-microsoft-com:vml" Requires="v">
                  <p:oleObj spid="_x0000_s760400" name="Equation" r:id="rId9" imgW="444240" imgH="228600" progId="Equation.DSMT4">
                    <p:embed/>
                  </p:oleObj>
                </mc:Choice>
                <mc:Fallback>
                  <p:oleObj name="Equation" r:id="rId9" imgW="4442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3" y="1933"/>
                          <a:ext cx="348" cy="179"/>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2"/>
            <p:cNvGraphicFramePr>
              <a:graphicFrameLocks noChangeAspect="1"/>
            </p:cNvGraphicFramePr>
            <p:nvPr/>
          </p:nvGraphicFramePr>
          <p:xfrm>
            <a:off x="1119" y="2296"/>
            <a:ext cx="202" cy="280"/>
          </p:xfrm>
          <a:graphic>
            <a:graphicData uri="http://schemas.openxmlformats.org/presentationml/2006/ole">
              <mc:AlternateContent xmlns:mc="http://schemas.openxmlformats.org/markup-compatibility/2006">
                <mc:Choice xmlns:v="urn:schemas-microsoft-com:vml" Requires="v">
                  <p:oleObj spid="_x0000_s760401" name="Equation" r:id="rId11" imgW="164880" imgH="228600" progId="Equation.DSMT4">
                    <p:embed/>
                  </p:oleObj>
                </mc:Choice>
                <mc:Fallback>
                  <p:oleObj name="Equation" r:id="rId11" imgW="1648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9" y="2296"/>
                          <a:ext cx="202"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3"/>
            <p:cNvGraphicFramePr>
              <a:graphicFrameLocks noChangeAspect="1"/>
            </p:cNvGraphicFramePr>
            <p:nvPr/>
          </p:nvGraphicFramePr>
          <p:xfrm>
            <a:off x="666" y="2795"/>
            <a:ext cx="1796" cy="190"/>
          </p:xfrm>
          <a:graphic>
            <a:graphicData uri="http://schemas.openxmlformats.org/presentationml/2006/ole">
              <mc:AlternateContent xmlns:mc="http://schemas.openxmlformats.org/markup-compatibility/2006">
                <mc:Choice xmlns:v="urn:schemas-microsoft-com:vml" Requires="v">
                  <p:oleObj spid="_x0000_s760402" name="Equation" r:id="rId13" imgW="2641320" imgH="279360" progId="Equation.DSMT4">
                    <p:embed/>
                  </p:oleObj>
                </mc:Choice>
                <mc:Fallback>
                  <p:oleObj name="Equation" r:id="rId13" imgW="264132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 y="2795"/>
                          <a:ext cx="1796" cy="190"/>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4"/>
            <p:cNvGraphicFramePr>
              <a:graphicFrameLocks noChangeAspect="1"/>
            </p:cNvGraphicFramePr>
            <p:nvPr/>
          </p:nvGraphicFramePr>
          <p:xfrm>
            <a:off x="981" y="3249"/>
            <a:ext cx="623" cy="212"/>
          </p:xfrm>
          <a:graphic>
            <a:graphicData uri="http://schemas.openxmlformats.org/presentationml/2006/ole">
              <mc:AlternateContent xmlns:mc="http://schemas.openxmlformats.org/markup-compatibility/2006">
                <mc:Choice xmlns:v="urn:schemas-microsoft-com:vml" Requires="v">
                  <p:oleObj spid="_x0000_s760403" name="Equation" r:id="rId15" imgW="672840" imgH="228600" progId="Equation.DSMT4">
                    <p:embed/>
                  </p:oleObj>
                </mc:Choice>
                <mc:Fallback>
                  <p:oleObj name="Equation" r:id="rId15" imgW="6728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1" y="3249"/>
                          <a:ext cx="623" cy="2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7"/>
            <p:cNvGraphicFramePr>
              <a:graphicFrameLocks noChangeAspect="1"/>
            </p:cNvGraphicFramePr>
            <p:nvPr/>
          </p:nvGraphicFramePr>
          <p:xfrm>
            <a:off x="986" y="3702"/>
            <a:ext cx="612" cy="212"/>
          </p:xfrm>
          <a:graphic>
            <a:graphicData uri="http://schemas.openxmlformats.org/presentationml/2006/ole">
              <mc:AlternateContent xmlns:mc="http://schemas.openxmlformats.org/markup-compatibility/2006">
                <mc:Choice xmlns:v="urn:schemas-microsoft-com:vml" Requires="v">
                  <p:oleObj spid="_x0000_s760404" name="Equation" r:id="rId17" imgW="660240" imgH="228600" progId="Equation.DSMT4">
                    <p:embed/>
                  </p:oleObj>
                </mc:Choice>
                <mc:Fallback>
                  <p:oleObj name="Equation" r:id="rId17" imgW="6602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6" y="3702"/>
                          <a:ext cx="612" cy="2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5941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Rectangle 7"/>
          <p:cNvSpPr>
            <a:spLocks noChangeArrowheads="1"/>
          </p:cNvSpPr>
          <p:nvPr/>
        </p:nvSpPr>
        <p:spPr bwMode="auto">
          <a:xfrm>
            <a:off x="6659563" y="0"/>
            <a:ext cx="2484437" cy="476250"/>
          </a:xfrm>
          <a:prstGeom prst="rect">
            <a:avLst/>
          </a:prstGeom>
          <a:noFill/>
          <a:ln>
            <a:noFill/>
          </a:ln>
          <a:effectLst/>
        </p:spPr>
        <p:txBody>
          <a:bodyPr anchor="b"/>
          <a:lstStyle>
            <a:lvl1pPr>
              <a:defRPr sz="3800">
                <a:solidFill>
                  <a:schemeClr val="tx2"/>
                </a:solidFill>
                <a:latin typeface="Verdana" panose="020B0604030504040204" pitchFamily="34" charset="0"/>
                <a:ea typeface="宋体" panose="02010600030101010101" pitchFamily="2" charset="-122"/>
              </a:defRPr>
            </a:lvl1pPr>
            <a:lvl2pPr>
              <a:defRPr sz="3800">
                <a:solidFill>
                  <a:schemeClr val="tx2"/>
                </a:solidFill>
                <a:latin typeface="Verdana" panose="020B0604030504040204" pitchFamily="34" charset="0"/>
                <a:ea typeface="宋体" panose="02010600030101010101" pitchFamily="2" charset="-122"/>
              </a:defRPr>
            </a:lvl2pPr>
            <a:lvl3pPr>
              <a:defRPr sz="3800">
                <a:solidFill>
                  <a:schemeClr val="tx2"/>
                </a:solidFill>
                <a:latin typeface="Verdana" panose="020B0604030504040204" pitchFamily="34" charset="0"/>
                <a:ea typeface="宋体" panose="02010600030101010101" pitchFamily="2" charset="-122"/>
              </a:defRPr>
            </a:lvl3pPr>
            <a:lvl4pPr>
              <a:defRPr sz="3800">
                <a:solidFill>
                  <a:schemeClr val="tx2"/>
                </a:solidFill>
                <a:latin typeface="Verdana" panose="020B0604030504040204" pitchFamily="34" charset="0"/>
                <a:ea typeface="宋体" panose="02010600030101010101" pitchFamily="2" charset="-122"/>
              </a:defRPr>
            </a:lvl4pPr>
            <a:lvl5pPr>
              <a:defRPr sz="38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r"/>
            <a:r>
              <a:rPr lang="en-US" altLang="en-US" sz="2400" b="1" u="sng" dirty="0">
                <a:solidFill>
                  <a:srgbClr val="000000"/>
                </a:solidFill>
                <a:latin typeface="Times New Roman" panose="02020603050405020304" pitchFamily="18" charset="0"/>
                <a:ea typeface="楷体_GB2312" pitchFamily="49" charset="-122"/>
              </a:rPr>
              <a:t> </a:t>
            </a:r>
            <a:r>
              <a:rPr lang="en-US" altLang="zh-CN" sz="2400" b="1" u="sng" dirty="0">
                <a:solidFill>
                  <a:srgbClr val="000000"/>
                </a:solidFill>
                <a:latin typeface="Times New Roman" panose="02020603050405020304" pitchFamily="18" charset="0"/>
                <a:ea typeface="楷体_GB2312" pitchFamily="49" charset="-122"/>
              </a:rPr>
              <a:t>3.3.2</a:t>
            </a:r>
            <a:r>
              <a:rPr lang="en-US" altLang="en-US" sz="2400" b="1" u="sng" dirty="0">
                <a:solidFill>
                  <a:srgbClr val="000000"/>
                </a:solidFill>
                <a:latin typeface="Times New Roman" panose="02020603050405020304" pitchFamily="18" charset="0"/>
                <a:ea typeface="楷体_GB2312" pitchFamily="49" charset="-122"/>
              </a:rPr>
              <a:t>直方图</a:t>
            </a:r>
            <a:r>
              <a:rPr lang="zh-CN" altLang="en-US" sz="2400" b="1" u="sng" dirty="0">
                <a:solidFill>
                  <a:srgbClr val="000000"/>
                </a:solidFill>
                <a:latin typeface="Times New Roman" panose="02020603050405020304" pitchFamily="18" charset="0"/>
                <a:ea typeface="楷体_GB2312" pitchFamily="49" charset="-122"/>
              </a:rPr>
              <a:t>匹配</a:t>
            </a:r>
          </a:p>
        </p:txBody>
      </p:sp>
      <p:graphicFrame>
        <p:nvGraphicFramePr>
          <p:cNvPr id="6" name="Object 8"/>
          <p:cNvGraphicFramePr>
            <a:graphicFrameLocks noChangeAspect="1"/>
          </p:cNvGraphicFramePr>
          <p:nvPr/>
        </p:nvGraphicFramePr>
        <p:xfrm>
          <a:off x="2195513" y="1557338"/>
          <a:ext cx="1446212" cy="2663825"/>
        </p:xfrm>
        <a:graphic>
          <a:graphicData uri="http://schemas.openxmlformats.org/presentationml/2006/ole">
            <mc:AlternateContent xmlns:mc="http://schemas.openxmlformats.org/markup-compatibility/2006">
              <mc:Choice xmlns:v="urn:schemas-microsoft-com:vml" Requires="v">
                <p:oleObj spid="_x0000_s761249" name="Equation" r:id="rId3" imgW="723600" imgH="1333440" progId="Equation.DSMT4">
                  <p:embed/>
                </p:oleObj>
              </mc:Choice>
              <mc:Fallback>
                <p:oleObj name="Equation" r:id="rId3" imgW="723600" imgH="13334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557338"/>
                        <a:ext cx="1446212" cy="266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5435600" y="1557338"/>
          <a:ext cx="1497013" cy="3197225"/>
        </p:xfrm>
        <a:graphic>
          <a:graphicData uri="http://schemas.openxmlformats.org/presentationml/2006/ole">
            <mc:AlternateContent xmlns:mc="http://schemas.openxmlformats.org/markup-compatibility/2006">
              <mc:Choice xmlns:v="urn:schemas-microsoft-com:vml" Requires="v">
                <p:oleObj spid="_x0000_s761250" name="Equation" r:id="rId5" imgW="749160" imgH="1600200" progId="Equation.DSMT4">
                  <p:embed/>
                </p:oleObj>
              </mc:Choice>
              <mc:Fallback>
                <p:oleObj name="Equation" r:id="rId5" imgW="749160" imgH="160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1557338"/>
                        <a:ext cx="1497013" cy="319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10"/>
          <p:cNvGrpSpPr>
            <a:grpSpLocks/>
          </p:cNvGrpSpPr>
          <p:nvPr/>
        </p:nvGrpSpPr>
        <p:grpSpPr bwMode="auto">
          <a:xfrm>
            <a:off x="1782763" y="0"/>
            <a:ext cx="5362575" cy="1685925"/>
            <a:chOff x="1123" y="0"/>
            <a:chExt cx="3378" cy="1062"/>
          </a:xfrm>
        </p:grpSpPr>
        <p:sp>
          <p:nvSpPr>
            <p:cNvPr id="9" name="Line 11"/>
            <p:cNvSpPr>
              <a:spLocks noChangeShapeType="1"/>
            </p:cNvSpPr>
            <p:nvPr/>
          </p:nvSpPr>
          <p:spPr bwMode="auto">
            <a:xfrm flipH="1" flipV="1">
              <a:off x="3016" y="346"/>
              <a:ext cx="0" cy="453"/>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aphicFrame>
          <p:nvGraphicFramePr>
            <p:cNvPr id="10" name="Object 12"/>
            <p:cNvGraphicFramePr>
              <a:graphicFrameLocks noChangeAspect="1"/>
            </p:cNvGraphicFramePr>
            <p:nvPr/>
          </p:nvGraphicFramePr>
          <p:xfrm>
            <a:off x="1123" y="663"/>
            <a:ext cx="3378" cy="399"/>
          </p:xfrm>
          <a:graphic>
            <a:graphicData uri="http://schemas.openxmlformats.org/presentationml/2006/ole">
              <mc:AlternateContent xmlns:mc="http://schemas.openxmlformats.org/markup-compatibility/2006">
                <mc:Choice xmlns:v="urn:schemas-microsoft-com:vml" Requires="v">
                  <p:oleObj spid="_x0000_s761251" name="Equation" r:id="rId7" imgW="1701720" imgH="279360" progId="Equation.DSMT4">
                    <p:embed/>
                  </p:oleObj>
                </mc:Choice>
                <mc:Fallback>
                  <p:oleObj name="Equation" r:id="rId7" imgW="170172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3" y="663"/>
                          <a:ext cx="3378" cy="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3"/>
            <p:cNvGraphicFramePr>
              <a:graphicFrameLocks noChangeAspect="1"/>
            </p:cNvGraphicFramePr>
            <p:nvPr/>
          </p:nvGraphicFramePr>
          <p:xfrm>
            <a:off x="2699" y="0"/>
            <a:ext cx="757" cy="327"/>
          </p:xfrm>
          <a:graphic>
            <a:graphicData uri="http://schemas.openxmlformats.org/presentationml/2006/ole">
              <mc:AlternateContent xmlns:mc="http://schemas.openxmlformats.org/markup-compatibility/2006">
                <mc:Choice xmlns:v="urn:schemas-microsoft-com:vml" Requires="v">
                  <p:oleObj spid="_x0000_s761252" name="公式" r:id="rId9" imgW="380880" imgH="228600" progId="Equation.3">
                    <p:embed/>
                  </p:oleObj>
                </mc:Choice>
                <mc:Fallback>
                  <p:oleObj name="公式" r:id="rId9" imgW="3808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 y="0"/>
                          <a:ext cx="75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4"/>
            <p:cNvSpPr txBox="1">
              <a:spLocks noChangeArrowheads="1"/>
            </p:cNvSpPr>
            <p:nvPr/>
          </p:nvSpPr>
          <p:spPr bwMode="auto">
            <a:xfrm>
              <a:off x="3016" y="346"/>
              <a:ext cx="28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1800" b="1"/>
                <a:t>均衡</a:t>
              </a:r>
            </a:p>
          </p:txBody>
        </p:sp>
      </p:grpSp>
      <p:sp>
        <p:nvSpPr>
          <p:cNvPr id="13" name="Line 15"/>
          <p:cNvSpPr>
            <a:spLocks noChangeShapeType="1"/>
          </p:cNvSpPr>
          <p:nvPr/>
        </p:nvSpPr>
        <p:spPr bwMode="auto">
          <a:xfrm>
            <a:off x="3492500" y="2276475"/>
            <a:ext cx="1871663" cy="431800"/>
          </a:xfrm>
          <a:prstGeom prst="line">
            <a:avLst/>
          </a:prstGeom>
          <a:noFill/>
          <a:ln w="38100">
            <a:solidFill>
              <a:srgbClr val="0033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6"/>
          <p:cNvSpPr>
            <a:spLocks noChangeShapeType="1"/>
          </p:cNvSpPr>
          <p:nvPr/>
        </p:nvSpPr>
        <p:spPr bwMode="auto">
          <a:xfrm>
            <a:off x="3348038" y="2781300"/>
            <a:ext cx="2016125" cy="360363"/>
          </a:xfrm>
          <a:prstGeom prst="line">
            <a:avLst/>
          </a:prstGeom>
          <a:noFill/>
          <a:ln w="38100">
            <a:solidFill>
              <a:srgbClr val="0033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 name="Group 20"/>
          <p:cNvGrpSpPr>
            <a:grpSpLocks/>
          </p:cNvGrpSpPr>
          <p:nvPr/>
        </p:nvGrpSpPr>
        <p:grpSpPr bwMode="auto">
          <a:xfrm>
            <a:off x="3419475" y="3213100"/>
            <a:ext cx="2089150" cy="1152525"/>
            <a:chOff x="2154" y="2160"/>
            <a:chExt cx="1316" cy="726"/>
          </a:xfrm>
        </p:grpSpPr>
        <p:sp>
          <p:nvSpPr>
            <p:cNvPr id="16" name="Line 17"/>
            <p:cNvSpPr>
              <a:spLocks noChangeShapeType="1"/>
            </p:cNvSpPr>
            <p:nvPr/>
          </p:nvSpPr>
          <p:spPr bwMode="auto">
            <a:xfrm>
              <a:off x="2154" y="2160"/>
              <a:ext cx="1225" cy="181"/>
            </a:xfrm>
            <a:prstGeom prst="line">
              <a:avLst/>
            </a:prstGeom>
            <a:noFill/>
            <a:ln w="38100">
              <a:solidFill>
                <a:srgbClr val="0033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8"/>
            <p:cNvSpPr>
              <a:spLocks noChangeShapeType="1"/>
            </p:cNvSpPr>
            <p:nvPr/>
          </p:nvSpPr>
          <p:spPr bwMode="auto">
            <a:xfrm>
              <a:off x="2200" y="2432"/>
              <a:ext cx="1270" cy="227"/>
            </a:xfrm>
            <a:prstGeom prst="line">
              <a:avLst/>
            </a:prstGeom>
            <a:noFill/>
            <a:ln w="38100">
              <a:solidFill>
                <a:srgbClr val="0033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9"/>
            <p:cNvSpPr>
              <a:spLocks noChangeShapeType="1"/>
            </p:cNvSpPr>
            <p:nvPr/>
          </p:nvSpPr>
          <p:spPr bwMode="auto">
            <a:xfrm>
              <a:off x="2245" y="2704"/>
              <a:ext cx="1179" cy="182"/>
            </a:xfrm>
            <a:prstGeom prst="line">
              <a:avLst/>
            </a:prstGeom>
            <a:noFill/>
            <a:ln w="38100">
              <a:solidFill>
                <a:srgbClr val="0033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 name="Rectangle 21"/>
          <p:cNvSpPr>
            <a:spLocks noChangeArrowheads="1"/>
          </p:cNvSpPr>
          <p:nvPr/>
        </p:nvSpPr>
        <p:spPr bwMode="auto">
          <a:xfrm>
            <a:off x="468313" y="450850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800" b="1">
                <a:latin typeface="楷体_GB2312" pitchFamily="49" charset="-122"/>
                <a:ea typeface="楷体_GB2312" pitchFamily="49" charset="-122"/>
              </a:rPr>
              <a:t>所以最后结果：</a:t>
            </a:r>
            <a:endParaRPr kumimoji="1" lang="zh-CN" altLang="en-US" sz="1500" b="1">
              <a:latin typeface="楷体_GB2312" pitchFamily="49" charset="-122"/>
              <a:ea typeface="楷体_GB2312" pitchFamily="49" charset="-122"/>
            </a:endParaRPr>
          </a:p>
        </p:txBody>
      </p:sp>
      <p:graphicFrame>
        <p:nvGraphicFramePr>
          <p:cNvPr id="20" name="Object 22"/>
          <p:cNvGraphicFramePr>
            <a:graphicFrameLocks noChangeAspect="1"/>
          </p:cNvGraphicFramePr>
          <p:nvPr/>
        </p:nvGraphicFramePr>
        <p:xfrm>
          <a:off x="3287713" y="4581525"/>
          <a:ext cx="2103437" cy="2276475"/>
        </p:xfrm>
        <a:graphic>
          <a:graphicData uri="http://schemas.openxmlformats.org/presentationml/2006/ole">
            <mc:AlternateContent xmlns:mc="http://schemas.openxmlformats.org/markup-compatibility/2006">
              <mc:Choice xmlns:v="urn:schemas-microsoft-com:vml" Requires="v">
                <p:oleObj spid="_x0000_s761253" name="Equation" r:id="rId11" imgW="1079280" imgH="1168200" progId="Equation.DSMT4">
                  <p:embed/>
                </p:oleObj>
              </mc:Choice>
              <mc:Fallback>
                <p:oleObj name="Equation" r:id="rId11" imgW="1079280" imgH="1168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7713" y="4581525"/>
                        <a:ext cx="2103437" cy="22764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27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grpSp>
        <p:nvGrpSpPr>
          <p:cNvPr id="5" name="Group 10"/>
          <p:cNvGrpSpPr>
            <a:grpSpLocks/>
          </p:cNvGrpSpPr>
          <p:nvPr/>
        </p:nvGrpSpPr>
        <p:grpSpPr bwMode="auto">
          <a:xfrm>
            <a:off x="468313" y="260350"/>
            <a:ext cx="8280400" cy="2008188"/>
            <a:chOff x="295" y="164"/>
            <a:chExt cx="5216" cy="1265"/>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164"/>
              <a:ext cx="5216" cy="1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p:cNvGraphicFramePr>
              <a:graphicFrameLocks noChangeAspect="1"/>
            </p:cNvGraphicFramePr>
            <p:nvPr/>
          </p:nvGraphicFramePr>
          <p:xfrm>
            <a:off x="1429" y="164"/>
            <a:ext cx="413" cy="248"/>
          </p:xfrm>
          <a:graphic>
            <a:graphicData uri="http://schemas.openxmlformats.org/presentationml/2006/ole">
              <mc:AlternateContent xmlns:mc="http://schemas.openxmlformats.org/markup-compatibility/2006">
                <mc:Choice xmlns:v="urn:schemas-microsoft-com:vml" Requires="v">
                  <p:oleObj spid="_x0000_s762268" name="Equation" r:id="rId4" imgW="380880" imgH="228600" progId="Equation.DSMT4">
                    <p:embed/>
                  </p:oleObj>
                </mc:Choice>
                <mc:Fallback>
                  <p:oleObj name="Equation" r:id="rId4" imgW="3808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 y="164"/>
                          <a:ext cx="413"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 name="Object 7"/>
          <p:cNvGraphicFramePr>
            <a:graphicFrameLocks noChangeAspect="1"/>
          </p:cNvGraphicFramePr>
          <p:nvPr/>
        </p:nvGraphicFramePr>
        <p:xfrm>
          <a:off x="7740650" y="1989138"/>
          <a:ext cx="1117600" cy="177800"/>
        </p:xfrm>
        <a:graphic>
          <a:graphicData uri="http://schemas.openxmlformats.org/presentationml/2006/ole">
            <mc:AlternateContent xmlns:mc="http://schemas.openxmlformats.org/markup-compatibility/2006">
              <mc:Choice xmlns:v="urn:schemas-microsoft-com:vml" Requires="v">
                <p:oleObj spid="_x0000_s762269" name="Equation" r:id="rId6" imgW="1117440" imgH="177480" progId="Equation.DSMT4">
                  <p:embed/>
                </p:oleObj>
              </mc:Choice>
              <mc:Fallback>
                <p:oleObj name="Equation" r:id="rId6" imgW="1117440" imgH="177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0650" y="1989138"/>
                        <a:ext cx="11176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6877050" y="1989138"/>
          <a:ext cx="711200" cy="177800"/>
        </p:xfrm>
        <a:graphic>
          <a:graphicData uri="http://schemas.openxmlformats.org/presentationml/2006/ole">
            <mc:AlternateContent xmlns:mc="http://schemas.openxmlformats.org/markup-compatibility/2006">
              <mc:Choice xmlns:v="urn:schemas-microsoft-com:vml" Requires="v">
                <p:oleObj spid="_x0000_s762270" name="Equation" r:id="rId8" imgW="711000" imgH="177480" progId="Equation.DSMT4">
                  <p:embed/>
                </p:oleObj>
              </mc:Choice>
              <mc:Fallback>
                <p:oleObj name="Equation" r:id="rId8" imgW="71100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7050" y="1989138"/>
                        <a:ext cx="7112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17"/>
          <p:cNvGrpSpPr>
            <a:grpSpLocks/>
          </p:cNvGrpSpPr>
          <p:nvPr/>
        </p:nvGrpSpPr>
        <p:grpSpPr bwMode="auto">
          <a:xfrm>
            <a:off x="827088" y="2276475"/>
            <a:ext cx="7019925" cy="4389438"/>
            <a:chOff x="521" y="1434"/>
            <a:chExt cx="4422" cy="2765"/>
          </a:xfrm>
        </p:grpSpPr>
        <p:pic>
          <p:nvPicPr>
            <p:cNvPr id="11"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 y="1480"/>
              <a:ext cx="4422" cy="2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nvGraphicFramePr>
          <p:xfrm>
            <a:off x="2154" y="1434"/>
            <a:ext cx="363" cy="218"/>
          </p:xfrm>
          <a:graphic>
            <a:graphicData uri="http://schemas.openxmlformats.org/presentationml/2006/ole">
              <mc:AlternateContent xmlns:mc="http://schemas.openxmlformats.org/markup-compatibility/2006">
                <mc:Choice xmlns:v="urn:schemas-microsoft-com:vml" Requires="v">
                  <p:oleObj spid="_x0000_s762271" name="Equation" r:id="rId11" imgW="380880" imgH="228600" progId="Equation.DSMT4">
                    <p:embed/>
                  </p:oleObj>
                </mc:Choice>
                <mc:Fallback>
                  <p:oleObj name="Equation" r:id="rId11" imgW="3808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4" y="1434"/>
                          <a:ext cx="363"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6"/>
            <p:cNvGraphicFramePr>
              <a:graphicFrameLocks noChangeAspect="1"/>
            </p:cNvGraphicFramePr>
            <p:nvPr/>
          </p:nvGraphicFramePr>
          <p:xfrm>
            <a:off x="3651" y="1434"/>
            <a:ext cx="363" cy="218"/>
          </p:xfrm>
          <a:graphic>
            <a:graphicData uri="http://schemas.openxmlformats.org/presentationml/2006/ole">
              <mc:AlternateContent xmlns:mc="http://schemas.openxmlformats.org/markup-compatibility/2006">
                <mc:Choice xmlns:v="urn:schemas-microsoft-com:vml" Requires="v">
                  <p:oleObj spid="_x0000_s762272" name="Equation" r:id="rId13" imgW="380880" imgH="228600" progId="Equation.DSMT4">
                    <p:embed/>
                  </p:oleObj>
                </mc:Choice>
                <mc:Fallback>
                  <p:oleObj name="Equation" r:id="rId13" imgW="3808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 y="1434"/>
                          <a:ext cx="363"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3480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 基本定义</a:t>
            </a:r>
            <a:endParaRPr lang="zh-CN" altLang="en-US" dirty="0"/>
          </a:p>
        </p:txBody>
      </p:sp>
      <p:sp>
        <p:nvSpPr>
          <p:cNvPr id="3" name="内容占位符 2"/>
          <p:cNvSpPr>
            <a:spLocks noGrp="1"/>
          </p:cNvSpPr>
          <p:nvPr>
            <p:ph idx="1"/>
          </p:nvPr>
        </p:nvSpPr>
        <p:spPr/>
        <p:txBody>
          <a:bodyPr/>
          <a:lstStyle/>
          <a:p>
            <a:pPr algn="just">
              <a:lnSpc>
                <a:spcPct val="140000"/>
              </a:lnSpc>
              <a:buNone/>
            </a:pPr>
            <a:r>
              <a:rPr lang="zh-CN" altLang="en-US" dirty="0">
                <a:solidFill>
                  <a:srgbClr val="000000"/>
                </a:solidFill>
              </a:rPr>
              <a:t>空间域增强是指增强构成图像的像素，可由下式定义：</a:t>
            </a:r>
          </a:p>
          <a:p>
            <a:pPr algn="just">
              <a:lnSpc>
                <a:spcPct val="140000"/>
              </a:lnSpc>
              <a:buNone/>
            </a:pPr>
            <a:r>
              <a:rPr lang="zh-CN" altLang="en-US" dirty="0">
                <a:solidFill>
                  <a:srgbClr val="000000"/>
                </a:solidFill>
              </a:rPr>
              <a:t>      </a:t>
            </a:r>
            <a:r>
              <a:rPr lang="zh-CN" altLang="en-US" dirty="0">
                <a:solidFill>
                  <a:srgbClr val="FF0000"/>
                </a:solidFill>
              </a:rPr>
              <a:t>        </a:t>
            </a:r>
            <a:endParaRPr lang="en-US" altLang="zh-CN" dirty="0">
              <a:solidFill>
                <a:srgbClr val="FF0000"/>
              </a:solidFill>
            </a:endParaRPr>
          </a:p>
          <a:p>
            <a:pPr algn="just">
              <a:lnSpc>
                <a:spcPct val="140000"/>
              </a:lnSpc>
              <a:buNone/>
            </a:pPr>
            <a:endParaRPr lang="en-US" altLang="zh-CN" dirty="0">
              <a:solidFill>
                <a:srgbClr val="000000"/>
              </a:solidFill>
            </a:endParaRPr>
          </a:p>
          <a:p>
            <a:pPr algn="just">
              <a:lnSpc>
                <a:spcPct val="140000"/>
              </a:lnSpc>
              <a:buNone/>
            </a:pPr>
            <a:r>
              <a:rPr lang="zh-CN" altLang="en-US" dirty="0">
                <a:solidFill>
                  <a:srgbClr val="000000"/>
                </a:solidFill>
              </a:rPr>
              <a:t>其中</a:t>
            </a:r>
          </a:p>
          <a:p>
            <a:pPr algn="just">
              <a:lnSpc>
                <a:spcPct val="140000"/>
              </a:lnSpc>
              <a:buNone/>
            </a:pPr>
            <a:r>
              <a:rPr lang="zh-CN" altLang="en-US" dirty="0">
                <a:solidFill>
                  <a:srgbClr val="000000"/>
                </a:solidFill>
              </a:rPr>
              <a:t>            是输入图像</a:t>
            </a:r>
          </a:p>
          <a:p>
            <a:pPr algn="just">
              <a:lnSpc>
                <a:spcPct val="140000"/>
              </a:lnSpc>
              <a:buNone/>
            </a:pPr>
            <a:r>
              <a:rPr lang="zh-CN" altLang="en-US" dirty="0">
                <a:solidFill>
                  <a:srgbClr val="000000"/>
                </a:solidFill>
              </a:rPr>
              <a:t>   </a:t>
            </a:r>
            <a:r>
              <a:rPr lang="en-US" altLang="zh-CN" dirty="0">
                <a:solidFill>
                  <a:srgbClr val="000000"/>
                </a:solidFill>
              </a:rPr>
              <a:t>         </a:t>
            </a:r>
            <a:r>
              <a:rPr lang="zh-CN" altLang="en-US" dirty="0">
                <a:solidFill>
                  <a:srgbClr val="000000"/>
                </a:solidFill>
              </a:rPr>
              <a:t>是输出图像</a:t>
            </a:r>
          </a:p>
          <a:p>
            <a:pPr algn="just">
              <a:lnSpc>
                <a:spcPct val="140000"/>
              </a:lnSpc>
              <a:buNone/>
            </a:pPr>
            <a:r>
              <a:rPr lang="zh-CN" altLang="en-US" dirty="0">
                <a:solidFill>
                  <a:srgbClr val="000000"/>
                </a:solidFill>
              </a:rPr>
              <a:t>   </a:t>
            </a:r>
            <a:r>
              <a:rPr lang="en-US" altLang="zh-CN" dirty="0">
                <a:solidFill>
                  <a:srgbClr val="000000"/>
                </a:solidFill>
              </a:rPr>
              <a:t>   </a:t>
            </a:r>
            <a:r>
              <a:rPr lang="zh-CN" altLang="en-US" dirty="0">
                <a:solidFill>
                  <a:srgbClr val="000000"/>
                </a:solidFill>
              </a:rPr>
              <a:t>是对</a:t>
            </a:r>
            <a:r>
              <a:rPr lang="en-US" altLang="zh-CN" dirty="0">
                <a:solidFill>
                  <a:srgbClr val="000000"/>
                </a:solidFill>
              </a:rPr>
              <a:t>   </a:t>
            </a:r>
            <a:r>
              <a:rPr lang="zh-CN" altLang="en-US" dirty="0">
                <a:solidFill>
                  <a:srgbClr val="000000"/>
                </a:solidFill>
              </a:rPr>
              <a:t>的一种操作，定义在</a:t>
            </a:r>
            <a:r>
              <a:rPr lang="en-US" altLang="zh-CN" dirty="0">
                <a:solidFill>
                  <a:srgbClr val="000000"/>
                </a:solidFill>
              </a:rPr>
              <a:t>         </a:t>
            </a:r>
            <a:r>
              <a:rPr lang="zh-CN" altLang="en-US" dirty="0">
                <a:solidFill>
                  <a:srgbClr val="000000"/>
                </a:solidFill>
              </a:rPr>
              <a:t>的</a:t>
            </a:r>
            <a:r>
              <a:rPr lang="zh-CN" altLang="zh-CN" dirty="0">
                <a:solidFill>
                  <a:srgbClr val="000000"/>
                </a:solidFill>
              </a:rPr>
              <a:t>邻</a:t>
            </a:r>
            <a:r>
              <a:rPr lang="zh-CN" altLang="en-US" dirty="0">
                <a:solidFill>
                  <a:srgbClr val="000000"/>
                </a:solidFill>
              </a:rPr>
              <a:t>域上</a:t>
            </a:r>
            <a:r>
              <a:rPr lang="en-US" altLang="zh-CN" dirty="0">
                <a:solidFill>
                  <a:srgbClr val="000000"/>
                </a:solidFill>
              </a:rPr>
              <a:t>.</a:t>
            </a:r>
          </a:p>
          <a:p>
            <a:endParaRPr lang="zh-CN" altLang="en-US" dirty="0"/>
          </a:p>
        </p:txBody>
      </p:sp>
      <p:sp>
        <p:nvSpPr>
          <p:cNvPr id="4" name="文本占位符 3"/>
          <p:cNvSpPr>
            <a:spLocks noGrp="1"/>
          </p:cNvSpPr>
          <p:nvPr>
            <p:ph type="body" sz="quarter" idx="10"/>
          </p:nvPr>
        </p:nvSpPr>
        <p:spPr/>
        <p:txBody>
          <a:bodyPr/>
          <a:lstStyle/>
          <a:p>
            <a:r>
              <a:rPr lang="en-US" altLang="zh-CN" dirty="0"/>
              <a:t>3.1 </a:t>
            </a:r>
            <a:r>
              <a:rPr lang="zh-CN" altLang="en-US" dirty="0"/>
              <a:t>背景知识</a:t>
            </a:r>
          </a:p>
        </p:txBody>
      </p:sp>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841968" y="2492896"/>
            <a:ext cx="2083308" cy="252984"/>
          </a:xfrm>
          <a:prstGeom prst="rect">
            <a:avLst/>
          </a:prstGeom>
        </p:spPr>
      </p:pic>
      <p:pic>
        <p:nvPicPr>
          <p:cNvPr id="6" name="图片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11560" y="3789040"/>
            <a:ext cx="699516" cy="252984"/>
          </a:xfrm>
          <a:prstGeom prst="rect">
            <a:avLst/>
          </a:prstGeom>
        </p:spPr>
      </p:pic>
      <p:pic>
        <p:nvPicPr>
          <p:cNvPr id="8" name="图片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11560" y="4293096"/>
            <a:ext cx="687324" cy="252984"/>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53848" y="4797152"/>
            <a:ext cx="173736" cy="170688"/>
          </a:xfrm>
          <a:prstGeom prst="rect">
            <a:avLst/>
          </a:prstGeom>
        </p:spPr>
      </p:pic>
      <p:pic>
        <p:nvPicPr>
          <p:cNvPr id="11" name="图片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475656" y="4782440"/>
            <a:ext cx="128016" cy="228600"/>
          </a:xfrm>
          <a:prstGeom prst="rect">
            <a:avLst/>
          </a:prstGeom>
        </p:spPr>
      </p:pic>
      <p:pic>
        <p:nvPicPr>
          <p:cNvPr id="12" name="图片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987941" y="4782440"/>
            <a:ext cx="537972" cy="252984"/>
          </a:xfrm>
          <a:prstGeom prst="rect">
            <a:avLst/>
          </a:prstGeom>
        </p:spPr>
      </p:pic>
      <p:grpSp>
        <p:nvGrpSpPr>
          <p:cNvPr id="13" name="Group 8"/>
          <p:cNvGrpSpPr>
            <a:grpSpLocks/>
          </p:cNvGrpSpPr>
          <p:nvPr/>
        </p:nvGrpSpPr>
        <p:grpSpPr bwMode="auto">
          <a:xfrm>
            <a:off x="5746094" y="2376595"/>
            <a:ext cx="3252183" cy="2701020"/>
            <a:chOff x="249" y="1752"/>
            <a:chExt cx="2888" cy="2155"/>
          </a:xfrm>
        </p:grpSpPr>
        <p:pic>
          <p:nvPicPr>
            <p:cNvPr id="14"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 y="1752"/>
              <a:ext cx="2430" cy="21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5"/>
            <p:cNvSpPr txBox="1">
              <a:spLocks noChangeArrowheads="1"/>
            </p:cNvSpPr>
            <p:nvPr/>
          </p:nvSpPr>
          <p:spPr bwMode="auto">
            <a:xfrm>
              <a:off x="748" y="3612"/>
              <a:ext cx="23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dirty="0">
                  <a:latin typeface="微软雅黑" panose="020B0503020204020204" pitchFamily="34" charset="-122"/>
                  <a:ea typeface="微软雅黑" panose="020B0503020204020204" pitchFamily="34" charset="-122"/>
                </a:rPr>
                <a:t>图像中</a:t>
              </a:r>
              <a:r>
                <a:rPr kumimoji="1" lang="en-US" altLang="zh-CN" sz="1800" dirty="0">
                  <a:latin typeface="微软雅黑" panose="020B0503020204020204" pitchFamily="34" charset="-122"/>
                  <a:ea typeface="微软雅黑" panose="020B0503020204020204" pitchFamily="34" charset="-122"/>
                </a:rPr>
                <a:t>(</a:t>
              </a:r>
              <a:r>
                <a:rPr kumimoji="1" lang="en-US" altLang="zh-CN" sz="1800" dirty="0" err="1">
                  <a:latin typeface="微软雅黑" panose="020B0503020204020204" pitchFamily="34" charset="-122"/>
                  <a:ea typeface="微软雅黑" panose="020B0503020204020204" pitchFamily="34" charset="-122"/>
                </a:rPr>
                <a:t>x,y</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点的</a:t>
              </a:r>
              <a:r>
                <a:rPr kumimoji="1" lang="en-US" altLang="zh-CN" sz="1800" dirty="0">
                  <a:latin typeface="微软雅黑" panose="020B0503020204020204" pitchFamily="34" charset="-122"/>
                  <a:ea typeface="微软雅黑" panose="020B0503020204020204" pitchFamily="34" charset="-122"/>
                </a:rPr>
                <a:t>3</a:t>
              </a:r>
              <a:r>
                <a:rPr kumimoji="1" lang="en-US" altLang="en-US" sz="1800" dirty="0">
                  <a:latin typeface="微软雅黑" panose="020B0503020204020204" pitchFamily="34" charset="-122"/>
                  <a:ea typeface="微软雅黑" panose="020B0503020204020204" pitchFamily="34" charset="-122"/>
                </a:rPr>
                <a:t>×</a:t>
              </a:r>
              <a:r>
                <a:rPr kumimoji="1" lang="en-US" altLang="zh-CN" sz="1800" dirty="0">
                  <a:latin typeface="微软雅黑" panose="020B0503020204020204" pitchFamily="34" charset="-122"/>
                  <a:ea typeface="微软雅黑" panose="020B0503020204020204" pitchFamily="34" charset="-122"/>
                </a:rPr>
                <a:t>3</a:t>
              </a:r>
              <a:r>
                <a:rPr kumimoji="1" lang="zh-CN" altLang="en-US" sz="1800" dirty="0">
                  <a:latin typeface="微软雅黑" panose="020B0503020204020204" pitchFamily="34" charset="-122"/>
                  <a:ea typeface="微软雅黑" panose="020B0503020204020204" pitchFamily="34" charset="-122"/>
                </a:rPr>
                <a:t>邻域</a:t>
              </a:r>
            </a:p>
          </p:txBody>
        </p:sp>
      </p:grpSp>
    </p:spTree>
    <p:extLst>
      <p:ext uri="{BB962C8B-B14F-4D97-AF65-F5344CB8AC3E}">
        <p14:creationId xmlns:p14="http://schemas.microsoft.com/office/powerpoint/2010/main" val="2033287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Text Box 6"/>
          <p:cNvSpPr txBox="1">
            <a:spLocks noChangeArrowheads="1"/>
          </p:cNvSpPr>
          <p:nvPr/>
        </p:nvSpPr>
        <p:spPr bwMode="auto">
          <a:xfrm>
            <a:off x="6948488" y="0"/>
            <a:ext cx="1908175"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例</a:t>
            </a:r>
            <a:r>
              <a:rPr lang="en-US" altLang="zh-CN" sz="2800" b="1"/>
              <a:t>3.9</a:t>
            </a:r>
          </a:p>
        </p:txBody>
      </p:sp>
      <p:grpSp>
        <p:nvGrpSpPr>
          <p:cNvPr id="6" name="Group 12"/>
          <p:cNvGrpSpPr>
            <a:grpSpLocks/>
          </p:cNvGrpSpPr>
          <p:nvPr/>
        </p:nvGrpSpPr>
        <p:grpSpPr bwMode="auto">
          <a:xfrm>
            <a:off x="0" y="0"/>
            <a:ext cx="4430713" cy="2605088"/>
            <a:chOff x="0" y="0"/>
            <a:chExt cx="2791" cy="1641"/>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91" cy="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8"/>
            <p:cNvSpPr txBox="1">
              <a:spLocks noChangeArrowheads="1"/>
            </p:cNvSpPr>
            <p:nvPr/>
          </p:nvSpPr>
          <p:spPr bwMode="auto">
            <a:xfrm>
              <a:off x="1565" y="0"/>
              <a:ext cx="113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原始图像</a:t>
              </a:r>
            </a:p>
          </p:txBody>
        </p:sp>
      </p:grpSp>
      <p:grpSp>
        <p:nvGrpSpPr>
          <p:cNvPr id="9" name="Group 13"/>
          <p:cNvGrpSpPr>
            <a:grpSpLocks/>
          </p:cNvGrpSpPr>
          <p:nvPr/>
        </p:nvGrpSpPr>
        <p:grpSpPr bwMode="auto">
          <a:xfrm>
            <a:off x="179388" y="2892425"/>
            <a:ext cx="4295775" cy="3965575"/>
            <a:chOff x="113" y="1822"/>
            <a:chExt cx="2706" cy="2498"/>
          </a:xfrm>
        </p:grpSpPr>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822"/>
              <a:ext cx="2706" cy="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9"/>
            <p:cNvSpPr txBox="1">
              <a:spLocks noChangeArrowheads="1"/>
            </p:cNvSpPr>
            <p:nvPr/>
          </p:nvSpPr>
          <p:spPr bwMode="auto">
            <a:xfrm>
              <a:off x="1748" y="3735"/>
              <a:ext cx="104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直方图均衡处理</a:t>
              </a:r>
            </a:p>
          </p:txBody>
        </p:sp>
      </p:grpSp>
      <p:grpSp>
        <p:nvGrpSpPr>
          <p:cNvPr id="12" name="Group 14"/>
          <p:cNvGrpSpPr>
            <a:grpSpLocks/>
          </p:cNvGrpSpPr>
          <p:nvPr/>
        </p:nvGrpSpPr>
        <p:grpSpPr bwMode="auto">
          <a:xfrm>
            <a:off x="5003801" y="1125538"/>
            <a:ext cx="4032251" cy="5176837"/>
            <a:chOff x="3152" y="709"/>
            <a:chExt cx="2540" cy="3261"/>
          </a:xfrm>
        </p:grpSpPr>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709"/>
              <a:ext cx="2417" cy="3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1"/>
            <p:cNvSpPr txBox="1">
              <a:spLocks noChangeArrowheads="1"/>
            </p:cNvSpPr>
            <p:nvPr/>
          </p:nvSpPr>
          <p:spPr bwMode="auto">
            <a:xfrm>
              <a:off x="4513" y="3113"/>
              <a:ext cx="1179"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600" dirty="0">
                  <a:latin typeface="微软雅黑" panose="020B0503020204020204" pitchFamily="34" charset="-122"/>
                  <a:ea typeface="微软雅黑" panose="020B0503020204020204" pitchFamily="34" charset="-122"/>
                </a:rPr>
                <a:t>直方图规定化处理</a:t>
              </a:r>
            </a:p>
          </p:txBody>
        </p:sp>
      </p:grpSp>
    </p:spTree>
    <p:extLst>
      <p:ext uri="{BB962C8B-B14F-4D97-AF65-F5344CB8AC3E}">
        <p14:creationId xmlns:p14="http://schemas.microsoft.com/office/powerpoint/2010/main" val="1593286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局部直方图处理</a:t>
            </a:r>
            <a:br>
              <a:rPr lang="zh-CN" altLang="en-US" dirty="0"/>
            </a:br>
            <a:endParaRPr lang="zh-CN" altLang="en-US" dirty="0"/>
          </a:p>
        </p:txBody>
      </p:sp>
      <p:sp>
        <p:nvSpPr>
          <p:cNvPr id="3" name="内容占位符 2"/>
          <p:cNvSpPr>
            <a:spLocks noGrp="1"/>
          </p:cNvSpPr>
          <p:nvPr>
            <p:ph idx="1"/>
          </p:nvPr>
        </p:nvSpPr>
        <p:spPr/>
        <p:txBody>
          <a:bodyPr/>
          <a:lstStyle/>
          <a:p>
            <a:r>
              <a:rPr kumimoji="1" lang="zh-CN" altLang="en-US" dirty="0"/>
              <a:t>有时需要对图像小区域细节的局部增强</a:t>
            </a:r>
            <a:r>
              <a:rPr kumimoji="1" lang="en-US" altLang="zh-CN" dirty="0"/>
              <a:t>.</a:t>
            </a:r>
            <a:r>
              <a:rPr kumimoji="1" lang="zh-CN" altLang="en-US" dirty="0"/>
              <a:t>解决的办法就是在图像中每一个像素的邻域中</a:t>
            </a:r>
            <a:r>
              <a:rPr kumimoji="1" lang="en-US" altLang="zh-CN" dirty="0"/>
              <a:t>,</a:t>
            </a:r>
            <a:r>
              <a:rPr kumimoji="1" lang="zh-CN" altLang="en-US" u="sng" dirty="0">
                <a:solidFill>
                  <a:srgbClr val="0070C0"/>
                </a:solidFill>
              </a:rPr>
              <a:t>根据灰度级分布设计变换函数</a:t>
            </a:r>
            <a:r>
              <a:rPr kumimoji="1" lang="en-US" altLang="zh-CN" i="1" u="sng" dirty="0">
                <a:solidFill>
                  <a:srgbClr val="0070C0"/>
                </a:solidFill>
                <a:effectLst>
                  <a:outerShdw blurRad="38100" dist="38100" dir="2700000" algn="tl">
                    <a:srgbClr val="C0C0C0"/>
                  </a:outerShdw>
                </a:effectLst>
              </a:rPr>
              <a:t>.</a:t>
            </a:r>
            <a:r>
              <a:rPr kumimoji="1" lang="zh-CN" altLang="en-US" dirty="0"/>
              <a:t>然后利用前面介绍的技术来进行</a:t>
            </a:r>
            <a:r>
              <a:rPr kumimoji="1" lang="zh-CN" altLang="en-US" u="sng" dirty="0">
                <a:solidFill>
                  <a:srgbClr val="FF0000"/>
                </a:solidFill>
              </a:rPr>
              <a:t>局部增强</a:t>
            </a:r>
            <a:r>
              <a:rPr kumimoji="1" lang="en-US" altLang="zh-CN" u="sng" dirty="0">
                <a:solidFill>
                  <a:srgbClr val="FF0000"/>
                </a:solidFill>
              </a:rPr>
              <a:t>.</a:t>
            </a:r>
          </a:p>
          <a:p>
            <a:r>
              <a:rPr kumimoji="1" lang="zh-CN" altLang="en-US" dirty="0"/>
              <a:t>步骤</a:t>
            </a:r>
            <a:r>
              <a:rPr kumimoji="1" lang="en-US" altLang="zh-CN" dirty="0"/>
              <a:t>:</a:t>
            </a:r>
          </a:p>
          <a:p>
            <a:r>
              <a:rPr kumimoji="1" lang="en-US" altLang="zh-CN" dirty="0"/>
              <a:t>①</a:t>
            </a:r>
            <a:r>
              <a:rPr kumimoji="1" lang="zh-CN" altLang="en-US" dirty="0"/>
              <a:t>定义一个</a:t>
            </a:r>
            <a:r>
              <a:rPr kumimoji="1" lang="zh-CN" altLang="en-US" dirty="0">
                <a:solidFill>
                  <a:srgbClr val="FF0000"/>
                </a:solidFill>
              </a:rPr>
              <a:t>方形或矩形的区域</a:t>
            </a:r>
            <a:r>
              <a:rPr kumimoji="1" lang="en-US" altLang="zh-CN" dirty="0">
                <a:solidFill>
                  <a:srgbClr val="FF0000"/>
                </a:solidFill>
              </a:rPr>
              <a:t>(</a:t>
            </a:r>
            <a:r>
              <a:rPr kumimoji="1" lang="zh-CN" altLang="en-US" dirty="0">
                <a:solidFill>
                  <a:srgbClr val="FF0000"/>
                </a:solidFill>
              </a:rPr>
              <a:t>邻域</a:t>
            </a:r>
            <a:r>
              <a:rPr kumimoji="1" lang="en-US" altLang="zh-CN" dirty="0">
                <a:solidFill>
                  <a:srgbClr val="FF0000"/>
                </a:solidFill>
              </a:rPr>
              <a:t>),</a:t>
            </a:r>
            <a:r>
              <a:rPr kumimoji="1" lang="zh-CN" altLang="en-US" dirty="0"/>
              <a:t>该区域的中心位置在某个像素点</a:t>
            </a:r>
          </a:p>
          <a:p>
            <a:r>
              <a:rPr kumimoji="1" lang="zh-CN" altLang="en-US" dirty="0"/>
              <a:t>②计算该邻域的直方图</a:t>
            </a:r>
            <a:r>
              <a:rPr kumimoji="1" lang="en-US" altLang="zh-CN" dirty="0"/>
              <a:t>,</a:t>
            </a:r>
            <a:r>
              <a:rPr kumimoji="1" lang="zh-CN" altLang="en-US" dirty="0"/>
              <a:t>利用前面介绍的技术来得到变换函数</a:t>
            </a:r>
            <a:r>
              <a:rPr kumimoji="1" lang="en-US" altLang="zh-CN" dirty="0"/>
              <a:t>.</a:t>
            </a:r>
          </a:p>
          <a:p>
            <a:r>
              <a:rPr kumimoji="1" lang="en-US" altLang="zh-CN" dirty="0"/>
              <a:t>③</a:t>
            </a:r>
            <a:r>
              <a:rPr kumimoji="1" lang="zh-CN" altLang="en-US" dirty="0"/>
              <a:t>使用该变换函数来映射该区域的中心象素的灰度</a:t>
            </a:r>
            <a:r>
              <a:rPr kumimoji="1" lang="en-US" altLang="zh-CN" dirty="0"/>
              <a:t>;</a:t>
            </a:r>
          </a:p>
          <a:p>
            <a:r>
              <a:rPr kumimoji="1" lang="en-US" altLang="zh-CN" dirty="0"/>
              <a:t>④</a:t>
            </a:r>
            <a:r>
              <a:rPr kumimoji="1" lang="zh-CN" altLang="en-US" dirty="0"/>
              <a:t>把该区域的中心从一个像素移动至另一像素</a:t>
            </a:r>
            <a:r>
              <a:rPr kumimoji="1" lang="en-US" altLang="zh-CN" dirty="0"/>
              <a:t>.</a:t>
            </a:r>
            <a:r>
              <a:rPr kumimoji="1" lang="zh-CN" altLang="en-US" dirty="0"/>
              <a:t>重复②</a:t>
            </a:r>
            <a:r>
              <a:rPr kumimoji="1" lang="en-US" altLang="zh-CN" dirty="0"/>
              <a:t>~④</a:t>
            </a:r>
          </a:p>
          <a:p>
            <a:endParaRPr kumimoji="1" lang="en-US" altLang="zh-CN" u="sng" dirty="0">
              <a:solidFill>
                <a:srgbClr val="9900FF"/>
              </a:solidFill>
            </a:endParaRPr>
          </a:p>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sp>
        <p:nvSpPr>
          <p:cNvPr id="7" name="Text Box 15"/>
          <p:cNvSpPr txBox="1">
            <a:spLocks noChangeArrowheads="1"/>
          </p:cNvSpPr>
          <p:nvPr/>
        </p:nvSpPr>
        <p:spPr bwMode="auto">
          <a:xfrm>
            <a:off x="156103" y="6480902"/>
            <a:ext cx="844523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dirty="0">
                <a:latin typeface="微软雅黑" panose="020B0503020204020204" pitchFamily="34" charset="-122"/>
                <a:ea typeface="微软雅黑" panose="020B0503020204020204" pitchFamily="34" charset="-122"/>
              </a:rPr>
              <a:t>(a)</a:t>
            </a:r>
            <a:r>
              <a:rPr kumimoji="1" lang="zh-CN" altLang="en-US" sz="1800" dirty="0">
                <a:latin typeface="微软雅黑" panose="020B0503020204020204" pitchFamily="34" charset="-122"/>
                <a:ea typeface="微软雅黑" panose="020B0503020204020204" pitchFamily="34" charset="-122"/>
              </a:rPr>
              <a:t>原图 </a:t>
            </a:r>
            <a:r>
              <a:rPr kumimoji="1" lang="en-US" altLang="zh-CN" sz="1800" dirty="0">
                <a:latin typeface="微软雅黑" panose="020B0503020204020204" pitchFamily="34" charset="-122"/>
                <a:ea typeface="微软雅黑" panose="020B0503020204020204" pitchFamily="34" charset="-122"/>
              </a:rPr>
              <a:t>(b)</a:t>
            </a:r>
            <a:r>
              <a:rPr kumimoji="1" lang="zh-CN" altLang="en-US" sz="1800" dirty="0">
                <a:latin typeface="微软雅黑" panose="020B0503020204020204" pitchFamily="34" charset="-122"/>
                <a:ea typeface="微软雅黑" panose="020B0503020204020204" pitchFamily="34" charset="-122"/>
              </a:rPr>
              <a:t>全局均衡化的结果  </a:t>
            </a:r>
            <a:r>
              <a:rPr kumimoji="1" lang="en-US" altLang="zh-CN" sz="1800" dirty="0">
                <a:latin typeface="微软雅黑" panose="020B0503020204020204" pitchFamily="34" charset="-122"/>
                <a:ea typeface="微软雅黑" panose="020B0503020204020204" pitchFamily="34" charset="-122"/>
              </a:rPr>
              <a:t>(c) </a:t>
            </a:r>
            <a:r>
              <a:rPr kumimoji="1" lang="zh-CN" altLang="en-US" sz="1800" dirty="0">
                <a:latin typeface="微软雅黑" panose="020B0503020204020204" pitchFamily="34" charset="-122"/>
                <a:ea typeface="微软雅黑" panose="020B0503020204020204" pitchFamily="34" charset="-122"/>
              </a:rPr>
              <a:t>对每一个像素用</a:t>
            </a:r>
            <a:r>
              <a:rPr kumimoji="1" lang="en-US" altLang="zh-CN" sz="1800" dirty="0">
                <a:latin typeface="微软雅黑" panose="020B0503020204020204" pitchFamily="34" charset="-122"/>
                <a:ea typeface="微软雅黑" panose="020B0503020204020204" pitchFamily="34" charset="-122"/>
              </a:rPr>
              <a:t>7</a:t>
            </a:r>
            <a:r>
              <a:rPr kumimoji="1" lang="en-US" altLang="en-US" sz="1800" dirty="0">
                <a:latin typeface="微软雅黑" panose="020B0503020204020204" pitchFamily="34" charset="-122"/>
                <a:ea typeface="微软雅黑" panose="020B0503020204020204" pitchFamily="34" charset="-122"/>
              </a:rPr>
              <a:t>×</a:t>
            </a:r>
            <a:r>
              <a:rPr kumimoji="1" lang="en-US" altLang="zh-CN" sz="1800" dirty="0">
                <a:latin typeface="微软雅黑" panose="020B0503020204020204" pitchFamily="34" charset="-122"/>
                <a:ea typeface="微软雅黑" panose="020B0503020204020204" pitchFamily="34" charset="-122"/>
              </a:rPr>
              <a:t>7</a:t>
            </a:r>
            <a:r>
              <a:rPr kumimoji="1" lang="zh-CN" altLang="en-US" sz="1800" dirty="0">
                <a:latin typeface="微软雅黑" panose="020B0503020204020204" pitchFamily="34" charset="-122"/>
                <a:ea typeface="微软雅黑" panose="020B0503020204020204" pitchFamily="34" charset="-122"/>
              </a:rPr>
              <a:t>邻域局部增强均衡化的结果</a:t>
            </a:r>
          </a:p>
        </p:txBody>
      </p:sp>
      <p:pic>
        <p:nvPicPr>
          <p:cNvPr id="1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437112"/>
            <a:ext cx="6276205" cy="204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5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在图像增强中使用直方图统计</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灰度均值：对平均灰度的一种度量；</a:t>
            </a:r>
          </a:p>
          <a:p>
            <a:r>
              <a:rPr lang="zh-CN" altLang="en-US" dirty="0"/>
              <a:t>灰度方差（标准差）：对平均对比度的一种度量；</a:t>
            </a:r>
          </a:p>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sp>
        <p:nvSpPr>
          <p:cNvPr id="7" name="Text Box 5"/>
          <p:cNvSpPr txBox="1">
            <a:spLocks noChangeArrowheads="1"/>
          </p:cNvSpPr>
          <p:nvPr/>
        </p:nvSpPr>
        <p:spPr bwMode="auto">
          <a:xfrm>
            <a:off x="898524" y="1805138"/>
            <a:ext cx="3311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全局灰度均值：</a:t>
            </a:r>
          </a:p>
        </p:txBody>
      </p:sp>
      <p:sp>
        <p:nvSpPr>
          <p:cNvPr id="9" name="Text Box 7"/>
          <p:cNvSpPr txBox="1">
            <a:spLocks noChangeArrowheads="1"/>
          </p:cNvSpPr>
          <p:nvPr/>
        </p:nvSpPr>
        <p:spPr bwMode="auto">
          <a:xfrm>
            <a:off x="896324" y="2589299"/>
            <a:ext cx="36718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全局灰度方差：</a:t>
            </a:r>
          </a:p>
        </p:txBody>
      </p:sp>
      <p:sp>
        <p:nvSpPr>
          <p:cNvPr id="12" name="Text Box 10"/>
          <p:cNvSpPr txBox="1">
            <a:spLocks noChangeArrowheads="1"/>
          </p:cNvSpPr>
          <p:nvPr/>
        </p:nvSpPr>
        <p:spPr bwMode="auto">
          <a:xfrm>
            <a:off x="898524" y="3454370"/>
            <a:ext cx="3311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局部灰度均值：</a:t>
            </a:r>
          </a:p>
        </p:txBody>
      </p:sp>
      <p:sp>
        <p:nvSpPr>
          <p:cNvPr id="14" name="Text Box 12"/>
          <p:cNvSpPr txBox="1">
            <a:spLocks noChangeArrowheads="1"/>
          </p:cNvSpPr>
          <p:nvPr/>
        </p:nvSpPr>
        <p:spPr bwMode="auto">
          <a:xfrm>
            <a:off x="822424" y="4349914"/>
            <a:ext cx="36718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局部灰度标准差：</a:t>
            </a:r>
          </a:p>
        </p:txBody>
      </p:sp>
      <p:pic>
        <p:nvPicPr>
          <p:cNvPr id="10" name="图片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419872" y="1632461"/>
            <a:ext cx="1871472" cy="740664"/>
          </a:xfrm>
          <a:prstGeom prst="rect">
            <a:avLst/>
          </a:prstGeom>
        </p:spPr>
      </p:pic>
      <p:pic>
        <p:nvPicPr>
          <p:cNvPr id="15" name="图片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1832" y="2492896"/>
            <a:ext cx="3032760" cy="740664"/>
          </a:xfrm>
          <a:prstGeom prst="rect">
            <a:avLst/>
          </a:prstGeom>
        </p:spPr>
      </p:pic>
      <p:pic>
        <p:nvPicPr>
          <p:cNvPr id="16" name="图片 1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73162" y="3342865"/>
            <a:ext cx="2564892" cy="740664"/>
          </a:xfrm>
          <a:prstGeom prst="rect">
            <a:avLst/>
          </a:prstGeom>
        </p:spPr>
      </p:pic>
      <p:pic>
        <p:nvPicPr>
          <p:cNvPr id="17" name="图片 1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147187" y="4092814"/>
            <a:ext cx="3922776" cy="911352"/>
          </a:xfrm>
          <a:prstGeom prst="rect">
            <a:avLst/>
          </a:prstGeom>
        </p:spPr>
      </p:pic>
    </p:spTree>
    <p:extLst>
      <p:ext uri="{BB962C8B-B14F-4D97-AF65-F5344CB8AC3E}">
        <p14:creationId xmlns:p14="http://schemas.microsoft.com/office/powerpoint/2010/main" val="4196592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3274" y="685800"/>
            <a:ext cx="8229600" cy="533400"/>
          </a:xfrm>
        </p:spPr>
        <p:txBody>
          <a:bodyPr/>
          <a:lstStyle/>
          <a:p>
            <a:r>
              <a:rPr lang="zh-CN" altLang="en-US" sz="2000" dirty="0"/>
              <a:t>在图像增强中使用直方图统计</a:t>
            </a:r>
          </a:p>
        </p:txBody>
      </p:sp>
      <p:sp>
        <p:nvSpPr>
          <p:cNvPr id="3" name="内容占位符 2"/>
          <p:cNvSpPr>
            <a:spLocks noGrp="1"/>
          </p:cNvSpPr>
          <p:nvPr>
            <p:ph idx="1"/>
          </p:nvPr>
        </p:nvSpPr>
        <p:spPr>
          <a:xfrm>
            <a:off x="613470" y="2381308"/>
            <a:ext cx="8229600" cy="4511741"/>
          </a:xfrm>
        </p:spPr>
        <p:txBody>
          <a:bodyPr/>
          <a:lstStyle/>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a:p>
            <a:endParaRPr lang="zh-CN" altLang="en-US" dirty="0"/>
          </a:p>
        </p:txBody>
      </p:sp>
      <p:sp>
        <p:nvSpPr>
          <p:cNvPr id="6" name="Text Box 6"/>
          <p:cNvSpPr txBox="1">
            <a:spLocks noChangeArrowheads="1"/>
          </p:cNvSpPr>
          <p:nvPr/>
        </p:nvSpPr>
        <p:spPr bwMode="auto">
          <a:xfrm>
            <a:off x="292676" y="1873161"/>
            <a:ext cx="1476375" cy="400110"/>
          </a:xfrm>
          <a:prstGeom prst="rect">
            <a:avLst/>
          </a:prstGeom>
          <a:solidFill>
            <a:schemeClr val="bg2"/>
          </a:solidFill>
          <a:ln>
            <a:noFill/>
          </a:ln>
          <a:effectLst/>
        </p:spPr>
        <p:txBody>
          <a:bodyPr wrap="square">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目的：</a:t>
            </a:r>
          </a:p>
        </p:txBody>
      </p:sp>
      <p:sp>
        <p:nvSpPr>
          <p:cNvPr id="7" name="Text Box 7"/>
          <p:cNvSpPr txBox="1">
            <a:spLocks noChangeArrowheads="1"/>
          </p:cNvSpPr>
          <p:nvPr/>
        </p:nvSpPr>
        <p:spPr bwMode="auto">
          <a:xfrm>
            <a:off x="2004962" y="1911462"/>
            <a:ext cx="6167438"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800" dirty="0">
                <a:solidFill>
                  <a:srgbClr val="FF0000"/>
                </a:solidFill>
                <a:latin typeface="微软雅黑" panose="020B0503020204020204" pitchFamily="34" charset="-122"/>
                <a:ea typeface="微软雅黑" panose="020B0503020204020204" pitchFamily="34" charset="-122"/>
              </a:rPr>
              <a:t>增强暗区域，尽可能保持亮区域不变。</a:t>
            </a:r>
          </a:p>
        </p:txBody>
      </p:sp>
      <p:sp>
        <p:nvSpPr>
          <p:cNvPr id="8" name="Text Box 8"/>
          <p:cNvSpPr txBox="1">
            <a:spLocks noChangeArrowheads="1"/>
          </p:cNvSpPr>
          <p:nvPr/>
        </p:nvSpPr>
        <p:spPr bwMode="auto">
          <a:xfrm>
            <a:off x="292676" y="2516158"/>
            <a:ext cx="1476375" cy="400110"/>
          </a:xfrm>
          <a:prstGeom prst="rect">
            <a:avLst/>
          </a:prstGeom>
          <a:solidFill>
            <a:schemeClr val="bg2"/>
          </a:solidFill>
          <a:ln>
            <a:noFill/>
          </a:ln>
          <a:effec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步骤：</a:t>
            </a:r>
          </a:p>
        </p:txBody>
      </p:sp>
      <p:grpSp>
        <p:nvGrpSpPr>
          <p:cNvPr id="12" name="Group 32"/>
          <p:cNvGrpSpPr>
            <a:grpSpLocks/>
          </p:cNvGrpSpPr>
          <p:nvPr/>
        </p:nvGrpSpPr>
        <p:grpSpPr bwMode="auto">
          <a:xfrm>
            <a:off x="251520" y="3995142"/>
            <a:ext cx="7705725" cy="544513"/>
            <a:chOff x="0" y="1816"/>
            <a:chExt cx="4854" cy="343"/>
          </a:xfrm>
        </p:grpSpPr>
        <p:sp>
          <p:nvSpPr>
            <p:cNvPr id="13" name="Text Box 14"/>
            <p:cNvSpPr txBox="1">
              <a:spLocks noChangeArrowheads="1"/>
            </p:cNvSpPr>
            <p:nvPr/>
          </p:nvSpPr>
          <p:spPr bwMode="auto">
            <a:xfrm>
              <a:off x="0" y="1888"/>
              <a:ext cx="48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latin typeface="微软雅黑" panose="020B0503020204020204" pitchFamily="34" charset="-122"/>
                  <a:ea typeface="微软雅黑" panose="020B0503020204020204" pitchFamily="34" charset="-122"/>
                </a:rPr>
                <a:t>②</a:t>
              </a:r>
              <a:r>
                <a:rPr lang="zh-CN" altLang="en-US" sz="2000" dirty="0">
                  <a:latin typeface="微软雅黑" panose="020B0503020204020204" pitchFamily="34" charset="-122"/>
                  <a:ea typeface="微软雅黑" panose="020B0503020204020204" pitchFamily="34" charset="-122"/>
                </a:rPr>
                <a:t>判断一个区域      的对比度是否需要处理（增强）；</a:t>
              </a:r>
            </a:p>
          </p:txBody>
        </p:sp>
        <p:graphicFrame>
          <p:nvGraphicFramePr>
            <p:cNvPr id="14" name="Object 16"/>
            <p:cNvGraphicFramePr>
              <a:graphicFrameLocks noChangeAspect="1"/>
            </p:cNvGraphicFramePr>
            <p:nvPr>
              <p:extLst>
                <p:ext uri="{D42A27DB-BD31-4B8C-83A1-F6EECF244321}">
                  <p14:modId xmlns:p14="http://schemas.microsoft.com/office/powerpoint/2010/main" val="522791050"/>
                </p:ext>
              </p:extLst>
            </p:nvPr>
          </p:nvGraphicFramePr>
          <p:xfrm>
            <a:off x="1162" y="1816"/>
            <a:ext cx="289" cy="343"/>
          </p:xfrm>
          <a:graphic>
            <a:graphicData uri="http://schemas.openxmlformats.org/presentationml/2006/ole">
              <mc:AlternateContent xmlns:mc="http://schemas.openxmlformats.org/markup-compatibility/2006">
                <mc:Choice xmlns:v="urn:schemas-microsoft-com:vml" Requires="v">
                  <p:oleObj spid="_x0000_s765310" name="Equation" r:id="rId6" imgW="203040" imgH="241200" progId="Equation.DSMT4">
                    <p:embed/>
                  </p:oleObj>
                </mc:Choice>
                <mc:Fallback>
                  <p:oleObj name="Equation" r:id="rId6" imgW="20304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 y="1816"/>
                          <a:ext cx="289"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 Box 21"/>
          <p:cNvSpPr txBox="1">
            <a:spLocks noChangeArrowheads="1"/>
          </p:cNvSpPr>
          <p:nvPr/>
        </p:nvSpPr>
        <p:spPr bwMode="auto">
          <a:xfrm>
            <a:off x="251520" y="5276056"/>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latin typeface="微软雅黑" panose="020B0503020204020204" pitchFamily="34" charset="-122"/>
                <a:ea typeface="微软雅黑" panose="020B0503020204020204" pitchFamily="34" charset="-122"/>
              </a:rPr>
              <a:t>③</a:t>
            </a:r>
            <a:r>
              <a:rPr lang="zh-CN" altLang="en-US" sz="2000" dirty="0">
                <a:latin typeface="微软雅黑" panose="020B0503020204020204" pitchFamily="34" charset="-122"/>
                <a:ea typeface="微软雅黑" panose="020B0503020204020204" pitchFamily="34" charset="-122"/>
              </a:rPr>
              <a:t>限定能接受的最低对比度值，避免增强标准差为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的恒定区域；</a:t>
            </a:r>
          </a:p>
        </p:txBody>
      </p:sp>
      <p:pic>
        <p:nvPicPr>
          <p:cNvPr id="17"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2925" y="0"/>
            <a:ext cx="47910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Object 27"/>
          <p:cNvGraphicFramePr>
            <a:graphicFrameLocks noChangeAspect="1"/>
          </p:cNvGraphicFramePr>
          <p:nvPr>
            <p:extLst>
              <p:ext uri="{D42A27DB-BD31-4B8C-83A1-F6EECF244321}">
                <p14:modId xmlns:p14="http://schemas.microsoft.com/office/powerpoint/2010/main" val="1751045205"/>
              </p:ext>
            </p:extLst>
          </p:nvPr>
        </p:nvGraphicFramePr>
        <p:xfrm>
          <a:off x="1187450" y="6234905"/>
          <a:ext cx="6192838" cy="500063"/>
        </p:xfrm>
        <a:graphic>
          <a:graphicData uri="http://schemas.openxmlformats.org/presentationml/2006/ole">
            <mc:AlternateContent xmlns:mc="http://schemas.openxmlformats.org/markup-compatibility/2006">
              <mc:Choice xmlns:v="urn:schemas-microsoft-com:vml" Requires="v">
                <p:oleObj spid="_x0000_s765311" name="Equation" r:id="rId9" imgW="2831760" imgH="228600" progId="Equation.DSMT4">
                  <p:embed/>
                </p:oleObj>
              </mc:Choice>
              <mc:Fallback>
                <p:oleObj name="Equation" r:id="rId9" imgW="2831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6234905"/>
                        <a:ext cx="619283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 name="Group 31"/>
          <p:cNvGrpSpPr>
            <a:grpSpLocks/>
          </p:cNvGrpSpPr>
          <p:nvPr/>
        </p:nvGrpSpPr>
        <p:grpSpPr bwMode="auto">
          <a:xfrm>
            <a:off x="251520" y="2915584"/>
            <a:ext cx="5976938" cy="544512"/>
            <a:chOff x="1111" y="1142"/>
            <a:chExt cx="3765" cy="343"/>
          </a:xfrm>
        </p:grpSpPr>
        <p:sp>
          <p:nvSpPr>
            <p:cNvPr id="22" name="Text Box 9"/>
            <p:cNvSpPr txBox="1">
              <a:spLocks noChangeArrowheads="1"/>
            </p:cNvSpPr>
            <p:nvPr/>
          </p:nvSpPr>
          <p:spPr bwMode="auto">
            <a:xfrm>
              <a:off x="1111" y="1207"/>
              <a:ext cx="376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latin typeface="微软雅黑" panose="020B0503020204020204" pitchFamily="34" charset="-122"/>
                  <a:ea typeface="微软雅黑" panose="020B0503020204020204" pitchFamily="34" charset="-122"/>
                </a:rPr>
                <a:t>①</a:t>
              </a:r>
              <a:r>
                <a:rPr lang="zh-CN" altLang="en-US" sz="2000" dirty="0">
                  <a:latin typeface="微软雅黑" panose="020B0503020204020204" pitchFamily="34" charset="-122"/>
                  <a:ea typeface="微软雅黑" panose="020B0503020204020204" pitchFamily="34" charset="-122"/>
                </a:rPr>
                <a:t>判断一个区域     是暗区域还是亮区域；</a:t>
              </a:r>
            </a:p>
          </p:txBody>
        </p:sp>
        <p:graphicFrame>
          <p:nvGraphicFramePr>
            <p:cNvPr id="23" name="Object 30"/>
            <p:cNvGraphicFramePr>
              <a:graphicFrameLocks noChangeAspect="1"/>
            </p:cNvGraphicFramePr>
            <p:nvPr>
              <p:extLst>
                <p:ext uri="{D42A27DB-BD31-4B8C-83A1-F6EECF244321}">
                  <p14:modId xmlns:p14="http://schemas.microsoft.com/office/powerpoint/2010/main" val="3488683340"/>
                </p:ext>
              </p:extLst>
            </p:nvPr>
          </p:nvGraphicFramePr>
          <p:xfrm>
            <a:off x="2273" y="1142"/>
            <a:ext cx="289" cy="343"/>
          </p:xfrm>
          <a:graphic>
            <a:graphicData uri="http://schemas.openxmlformats.org/presentationml/2006/ole">
              <mc:AlternateContent xmlns:mc="http://schemas.openxmlformats.org/markup-compatibility/2006">
                <mc:Choice xmlns:v="urn:schemas-microsoft-com:vml" Requires="v">
                  <p:oleObj spid="_x0000_s765312" name="Equation" r:id="rId11" imgW="203040" imgH="241200" progId="Equation.DSMT4">
                    <p:embed/>
                  </p:oleObj>
                </mc:Choice>
                <mc:Fallback>
                  <p:oleObj name="Equation" r:id="rId11" imgW="20304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 y="1142"/>
                          <a:ext cx="289"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4" name="图片 2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760365" y="3669404"/>
            <a:ext cx="3034284" cy="263652"/>
          </a:xfrm>
          <a:prstGeom prst="rect">
            <a:avLst/>
          </a:prstGeom>
        </p:spPr>
      </p:pic>
      <p:pic>
        <p:nvPicPr>
          <p:cNvPr id="25" name="图片 2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833638" y="4893540"/>
            <a:ext cx="2852928" cy="263652"/>
          </a:xfrm>
          <a:prstGeom prst="rect">
            <a:avLst/>
          </a:prstGeom>
        </p:spPr>
      </p:pic>
      <p:pic>
        <p:nvPicPr>
          <p:cNvPr id="27" name="图片 2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956810" y="5932391"/>
            <a:ext cx="2295144" cy="263652"/>
          </a:xfrm>
          <a:prstGeom prst="rect">
            <a:avLst/>
          </a:prstGeom>
        </p:spPr>
      </p:pic>
    </p:spTree>
    <p:extLst>
      <p:ext uri="{BB962C8B-B14F-4D97-AF65-F5344CB8AC3E}">
        <p14:creationId xmlns:p14="http://schemas.microsoft.com/office/powerpoint/2010/main" val="3356540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t>在图像增强中使用直方图统计法</a:t>
            </a:r>
            <a:br>
              <a:rPr lang="zh-CN" altLang="en-US" sz="2000" dirty="0"/>
            </a:br>
            <a:endParaRPr lang="zh-CN" altLang="en-US" dirty="0"/>
          </a:p>
        </p:txBody>
      </p:sp>
      <p:sp>
        <p:nvSpPr>
          <p:cNvPr id="3" name="内容占位符 2"/>
          <p:cNvSpPr>
            <a:spLocks noGrp="1"/>
          </p:cNvSpPr>
          <p:nvPr>
            <p:ph idx="1"/>
          </p:nvPr>
        </p:nvSpPr>
        <p:spPr/>
        <p:txBody>
          <a:bodyPr/>
          <a:lstStyle/>
          <a:p>
            <a:r>
              <a:rPr lang="zh-CN" altLang="en-US" dirty="0"/>
              <a:t>增强的方法总结</a:t>
            </a:r>
            <a:r>
              <a:rPr lang="zh-CN" altLang="en-US" dirty="0">
                <a:sym typeface="Wingdings" panose="05000000000000000000" pitchFamily="2" charset="2"/>
              </a:rPr>
              <a:t>：（非线性处理方法）</a:t>
            </a:r>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3.3 </a:t>
            </a:r>
            <a:r>
              <a:rPr lang="zh-CN" altLang="en-US" dirty="0"/>
              <a:t>直方图处理</a:t>
            </a:r>
          </a:p>
        </p:txBody>
      </p:sp>
      <p:sp>
        <p:nvSpPr>
          <p:cNvPr id="9" name="Text Box 7"/>
          <p:cNvSpPr txBox="1">
            <a:spLocks noChangeArrowheads="1"/>
          </p:cNvSpPr>
          <p:nvPr/>
        </p:nvSpPr>
        <p:spPr bwMode="auto">
          <a:xfrm>
            <a:off x="666630" y="3427927"/>
            <a:ext cx="1200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其中：</a:t>
            </a:r>
          </a:p>
        </p:txBody>
      </p:sp>
      <p:pic>
        <p:nvPicPr>
          <p:cNvPr id="25" name="图片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0550" y="2273980"/>
            <a:ext cx="7850124" cy="912876"/>
          </a:xfrm>
          <a:prstGeom prst="rect">
            <a:avLst/>
          </a:prstGeom>
        </p:spPr>
      </p:pic>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979712" y="3688745"/>
            <a:ext cx="701040" cy="25298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35896" y="3679814"/>
            <a:ext cx="537972" cy="252984"/>
          </a:xfrm>
          <a:prstGeom prst="rect">
            <a:avLst/>
          </a:prstGeom>
        </p:spPr>
      </p:pic>
      <p:pic>
        <p:nvPicPr>
          <p:cNvPr id="19" name="图片 1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979712" y="4293159"/>
            <a:ext cx="701040" cy="252984"/>
          </a:xfrm>
          <a:prstGeom prst="rect">
            <a:avLst/>
          </a:prstGeom>
        </p:spPr>
      </p:pic>
      <p:pic>
        <p:nvPicPr>
          <p:cNvPr id="20" name="图片 19"/>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635896" y="4299594"/>
            <a:ext cx="537972" cy="252984"/>
          </a:xfrm>
          <a:prstGeom prst="rect">
            <a:avLst/>
          </a:prstGeom>
        </p:spPr>
      </p:pic>
      <p:pic>
        <p:nvPicPr>
          <p:cNvPr id="21" name="图片 20"/>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3204972" y="5019237"/>
            <a:ext cx="2543556" cy="224028"/>
          </a:xfrm>
          <a:prstGeom prst="rect">
            <a:avLst/>
          </a:prstGeom>
        </p:spPr>
      </p:pic>
      <p:sp>
        <p:nvSpPr>
          <p:cNvPr id="22" name="文本框 21"/>
          <p:cNvSpPr txBox="1"/>
          <p:nvPr/>
        </p:nvSpPr>
        <p:spPr>
          <a:xfrm>
            <a:off x="2793833" y="3608188"/>
            <a:ext cx="328558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处</a:t>
            </a:r>
            <a:r>
              <a:rPr lang="zh-CN" altLang="en-US" sz="2000" dirty="0">
                <a:solidFill>
                  <a:srgbClr val="FF0000"/>
                </a:solidFill>
                <a:latin typeface="微软雅黑" panose="020B0503020204020204" pitchFamily="34" charset="-122"/>
                <a:ea typeface="微软雅黑" panose="020B0503020204020204" pitchFamily="34" charset="-122"/>
              </a:rPr>
              <a:t>原</a:t>
            </a:r>
            <a:r>
              <a:rPr lang="zh-CN" altLang="en-US" sz="2000" dirty="0">
                <a:latin typeface="微软雅黑" panose="020B0503020204020204" pitchFamily="34" charset="-122"/>
                <a:ea typeface="微软雅黑" panose="020B0503020204020204" pitchFamily="34" charset="-122"/>
              </a:rPr>
              <a:t>灰度值</a:t>
            </a:r>
          </a:p>
        </p:txBody>
      </p:sp>
      <p:sp>
        <p:nvSpPr>
          <p:cNvPr id="23" name="文本框 22"/>
          <p:cNvSpPr txBox="1"/>
          <p:nvPr/>
        </p:nvSpPr>
        <p:spPr>
          <a:xfrm>
            <a:off x="2793833" y="4213335"/>
            <a:ext cx="374440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处</a:t>
            </a:r>
            <a:r>
              <a:rPr lang="zh-CN" altLang="en-US" sz="2000" dirty="0">
                <a:solidFill>
                  <a:srgbClr val="FF0000"/>
                </a:solidFill>
                <a:latin typeface="微软雅黑" panose="020B0503020204020204" pitchFamily="34" charset="-122"/>
                <a:ea typeface="微软雅黑" panose="020B0503020204020204" pitchFamily="34" charset="-122"/>
              </a:rPr>
              <a:t>现</a:t>
            </a:r>
            <a:r>
              <a:rPr lang="zh-CN" altLang="en-US" sz="2000" dirty="0">
                <a:latin typeface="微软雅黑" panose="020B0503020204020204" pitchFamily="34" charset="-122"/>
                <a:ea typeface="微软雅黑" panose="020B0503020204020204" pitchFamily="34" charset="-122"/>
              </a:rPr>
              <a:t>灰度值</a:t>
            </a:r>
          </a:p>
        </p:txBody>
      </p:sp>
    </p:spTree>
    <p:extLst>
      <p:ext uri="{BB962C8B-B14F-4D97-AF65-F5344CB8AC3E}">
        <p14:creationId xmlns:p14="http://schemas.microsoft.com/office/powerpoint/2010/main" val="4150711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50000"/>
              </a:lnSpc>
            </a:pPr>
            <a:r>
              <a:rPr kumimoji="1" lang="en-US" altLang="zh-CN" dirty="0"/>
              <a:t> </a:t>
            </a:r>
            <a:r>
              <a:rPr kumimoji="1" lang="zh-CN" altLang="en-US" dirty="0"/>
              <a:t>图像的平滑、锐化都是利用掩模操作来完成的。通过</a:t>
            </a:r>
            <a:r>
              <a:rPr kumimoji="1" lang="zh-CN" altLang="en-US" dirty="0">
                <a:solidFill>
                  <a:srgbClr val="FF0000"/>
                </a:solidFill>
              </a:rPr>
              <a:t>掩模操作</a:t>
            </a:r>
            <a:r>
              <a:rPr kumimoji="1" lang="zh-CN" altLang="en-US" dirty="0"/>
              <a:t>实现一种邻域运算，待处理像素点的结果由邻域的图像像素以及相应的与邻域有相同维数的子图像得到。这些子图像被称为</a:t>
            </a:r>
            <a:r>
              <a:rPr kumimoji="1" lang="zh-CN" altLang="en-US" dirty="0">
                <a:solidFill>
                  <a:srgbClr val="FF0000"/>
                </a:solidFill>
              </a:rPr>
              <a:t>滤波器、掩模、核、模板或窗口</a:t>
            </a:r>
            <a:r>
              <a:rPr kumimoji="1" lang="zh-CN" altLang="en-US" dirty="0"/>
              <a:t>；</a:t>
            </a:r>
          </a:p>
          <a:p>
            <a:pPr>
              <a:lnSpc>
                <a:spcPct val="150000"/>
              </a:lnSpc>
            </a:pPr>
            <a:r>
              <a:rPr kumimoji="1" lang="zh-CN" altLang="en-US" dirty="0"/>
              <a:t> 掩模运算的数学含义是</a:t>
            </a:r>
            <a:r>
              <a:rPr kumimoji="1" lang="zh-CN" altLang="en-US" dirty="0">
                <a:solidFill>
                  <a:srgbClr val="0033CC"/>
                </a:solidFill>
              </a:rPr>
              <a:t>卷积</a:t>
            </a:r>
            <a:r>
              <a:rPr kumimoji="1" lang="zh-CN" altLang="en-US" dirty="0"/>
              <a:t>（或</a:t>
            </a:r>
            <a:r>
              <a:rPr kumimoji="1" lang="zh-CN" altLang="en-US" dirty="0">
                <a:solidFill>
                  <a:srgbClr val="0033CC"/>
                </a:solidFill>
              </a:rPr>
              <a:t>互相关</a:t>
            </a:r>
            <a:r>
              <a:rPr kumimoji="1" lang="zh-CN" altLang="en-US" dirty="0"/>
              <a:t>）运算；</a:t>
            </a:r>
          </a:p>
          <a:p>
            <a:pPr>
              <a:lnSpc>
                <a:spcPct val="150000"/>
              </a:lnSpc>
            </a:pPr>
            <a:r>
              <a:rPr kumimoji="1" lang="zh-CN" altLang="en-US" dirty="0"/>
              <a:t>掩模子图像中的值是系数值，而不是灰度值；</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rPr>
              <a:t>3.4 </a:t>
            </a:r>
            <a:r>
              <a:rPr lang="zh-CN" altLang="en-US" dirty="0">
                <a:solidFill>
                  <a:srgbClr val="030305"/>
                </a:solidFill>
              </a:rPr>
              <a:t>空间滤波基础</a:t>
            </a:r>
          </a:p>
        </p:txBody>
      </p:sp>
      <p:sp>
        <p:nvSpPr>
          <p:cNvPr id="6" name="Rectangle 4"/>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3685135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3.4 </a:t>
            </a:r>
            <a:r>
              <a:rPr lang="zh-CN" altLang="en-US" dirty="0">
                <a:solidFill>
                  <a:srgbClr val="030305"/>
                </a:solidFill>
              </a:rPr>
              <a:t>空间滤波基础</a:t>
            </a:r>
          </a:p>
        </p:txBody>
      </p:sp>
      <p:graphicFrame>
        <p:nvGraphicFramePr>
          <p:cNvPr id="6" name="Object 15"/>
          <p:cNvGraphicFramePr>
            <a:graphicFrameLocks noChangeAspect="1"/>
          </p:cNvGraphicFramePr>
          <p:nvPr>
            <p:extLst>
              <p:ext uri="{D42A27DB-BD31-4B8C-83A1-F6EECF244321}">
                <p14:modId xmlns:p14="http://schemas.microsoft.com/office/powerpoint/2010/main" val="3197329806"/>
              </p:ext>
            </p:extLst>
          </p:nvPr>
        </p:nvGraphicFramePr>
        <p:xfrm>
          <a:off x="19844" y="3284984"/>
          <a:ext cx="4608513" cy="1565275"/>
        </p:xfrm>
        <a:graphic>
          <a:graphicData uri="http://schemas.openxmlformats.org/presentationml/2006/ole">
            <mc:AlternateContent xmlns:mc="http://schemas.openxmlformats.org/markup-compatibility/2006">
              <mc:Choice xmlns:v="urn:schemas-microsoft-com:vml" Requires="v">
                <p:oleObj spid="_x0000_s792665" name="Equation" r:id="rId3" imgW="2616120" imgH="888840" progId="Equation.DSMT4">
                  <p:embed/>
                </p:oleObj>
              </mc:Choice>
              <mc:Fallback>
                <p:oleObj name="Equation" r:id="rId3" imgW="2616120" imgH="888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4" y="3284984"/>
                        <a:ext cx="4608513" cy="1565275"/>
                      </a:xfrm>
                      <a:prstGeom prst="rect">
                        <a:avLst/>
                      </a:prstGeom>
                      <a:solidFill>
                        <a:schemeClr val="bg1"/>
                      </a:solidFill>
                      <a:ln w="38100" cap="flat" cmpd="dbl">
                        <a:solidFill>
                          <a:schemeClr val="tx1"/>
                        </a:solidFill>
                        <a:prstDash val="solid"/>
                        <a:miter lim="800000"/>
                        <a:headEnd/>
                        <a:tailEnd/>
                      </a:ln>
                      <a:effectLst/>
                    </p:spPr>
                  </p:pic>
                </p:oleObj>
              </mc:Fallback>
            </mc:AlternateContent>
          </a:graphicData>
        </a:graphic>
      </p:graphicFrame>
      <p:graphicFrame>
        <p:nvGraphicFramePr>
          <p:cNvPr id="7" name="Object 16"/>
          <p:cNvGraphicFramePr>
            <a:graphicFrameLocks noChangeAspect="1"/>
          </p:cNvGraphicFramePr>
          <p:nvPr>
            <p:extLst>
              <p:ext uri="{D42A27DB-BD31-4B8C-83A1-F6EECF244321}">
                <p14:modId xmlns:p14="http://schemas.microsoft.com/office/powerpoint/2010/main" val="65401464"/>
              </p:ext>
            </p:extLst>
          </p:nvPr>
        </p:nvGraphicFramePr>
        <p:xfrm>
          <a:off x="539552" y="624714"/>
          <a:ext cx="6877050" cy="465138"/>
        </p:xfrm>
        <a:graphic>
          <a:graphicData uri="http://schemas.openxmlformats.org/presentationml/2006/ole">
            <mc:AlternateContent xmlns:mc="http://schemas.openxmlformats.org/markup-compatibility/2006">
              <mc:Choice xmlns:v="urn:schemas-microsoft-com:vml" Requires="v">
                <p:oleObj spid="_x0000_s792666" name="Equation" r:id="rId5" imgW="3187440" imgH="215640" progId="Equation.DSMT4">
                  <p:embed/>
                </p:oleObj>
              </mc:Choice>
              <mc:Fallback>
                <p:oleObj name="Equation" r:id="rId5" imgW="3187440" imgH="215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624714"/>
                        <a:ext cx="68770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23"/>
          <p:cNvGrpSpPr>
            <a:grpSpLocks/>
          </p:cNvGrpSpPr>
          <p:nvPr/>
        </p:nvGrpSpPr>
        <p:grpSpPr bwMode="auto">
          <a:xfrm>
            <a:off x="4591050" y="1133475"/>
            <a:ext cx="4552950" cy="5724525"/>
            <a:chOff x="2892" y="714"/>
            <a:chExt cx="2868" cy="3606"/>
          </a:xfrm>
        </p:grpSpPr>
        <p:pic>
          <p:nvPicPr>
            <p:cNvPr id="1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 y="714"/>
              <a:ext cx="2868" cy="36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22"/>
            <p:cNvGraphicFramePr>
              <a:graphicFrameLocks noChangeAspect="1"/>
            </p:cNvGraphicFramePr>
            <p:nvPr/>
          </p:nvGraphicFramePr>
          <p:xfrm>
            <a:off x="4921" y="3929"/>
            <a:ext cx="635" cy="290"/>
          </p:xfrm>
          <a:graphic>
            <a:graphicData uri="http://schemas.openxmlformats.org/presentationml/2006/ole">
              <mc:AlternateContent xmlns:mc="http://schemas.openxmlformats.org/markup-compatibility/2006">
                <mc:Choice xmlns:v="urn:schemas-microsoft-com:vml" Requires="v">
                  <p:oleObj spid="_x0000_s792667" name="Equation" r:id="rId8" imgW="444240" imgH="203040" progId="Equation.DSMT4">
                    <p:embed/>
                  </p:oleObj>
                </mc:Choice>
                <mc:Fallback>
                  <p:oleObj name="Equation" r:id="rId8" imgW="444240" imgH="203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 y="3929"/>
                          <a:ext cx="635"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600485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a:p>
          <a:p>
            <a:endParaRPr lang="en-US" altLang="zh-CN" dirty="0"/>
          </a:p>
          <a:p>
            <a:r>
              <a:rPr lang="zh-CN" altLang="en-US" dirty="0"/>
              <a:t>其中 </a:t>
            </a:r>
            <a:r>
              <a:rPr lang="en-US" altLang="zh-CN" dirty="0"/>
              <a:t>a=(m-1)/2</a:t>
            </a:r>
            <a:r>
              <a:rPr lang="zh-CN" altLang="en-US" dirty="0"/>
              <a:t>且</a:t>
            </a:r>
            <a:r>
              <a:rPr lang="en-US" altLang="zh-CN" dirty="0"/>
              <a:t>b=(n-1)/2</a:t>
            </a:r>
            <a:r>
              <a:rPr lang="zh-CN" altLang="en-US" dirty="0"/>
              <a:t>， 掩模长与宽都为奇数。</a:t>
            </a:r>
            <a:endParaRPr lang="en-US" altLang="zh-CN" dirty="0"/>
          </a:p>
          <a:p>
            <a:r>
              <a:rPr lang="zh-CN" altLang="en-US" dirty="0"/>
              <a:t>为得到一幅完整的经过滤波处理的图像，必须对</a:t>
            </a:r>
            <a:r>
              <a:rPr lang="en-US" altLang="zh-CN" dirty="0"/>
              <a:t>x=0,1,2,…,M-1</a:t>
            </a:r>
            <a:r>
              <a:rPr lang="zh-CN" altLang="en-US" dirty="0"/>
              <a:t>和</a:t>
            </a:r>
            <a:r>
              <a:rPr lang="en-US" altLang="zh-CN" dirty="0"/>
              <a:t>y=0,1,2,…,N-1</a:t>
            </a:r>
            <a:r>
              <a:rPr lang="zh-CN" altLang="en-US" dirty="0"/>
              <a:t>依次应用公式。</a:t>
            </a:r>
            <a:endParaRPr lang="en-US" altLang="zh-CN" dirty="0"/>
          </a:p>
          <a:p>
            <a:r>
              <a:rPr lang="zh-CN" altLang="en-US" dirty="0"/>
              <a:t>简化表达形式：</a:t>
            </a:r>
            <a:endParaRPr lang="en-US" altLang="zh-CN" dirty="0"/>
          </a:p>
          <a:p>
            <a:endParaRPr lang="en-US" altLang="zh-CN" dirty="0"/>
          </a:p>
          <a:p>
            <a:endParaRPr lang="en-US" altLang="zh-CN" dirty="0"/>
          </a:p>
          <a:p>
            <a:r>
              <a:rPr lang="en-US" altLang="zh-CN" dirty="0"/>
              <a:t>3×3</a:t>
            </a:r>
            <a:r>
              <a:rPr lang="zh-CN" altLang="en-US" dirty="0"/>
              <a:t>的掩模：</a:t>
            </a:r>
          </a:p>
          <a:p>
            <a:endParaRPr lang="zh-CN" altLang="en-US" dirty="0"/>
          </a:p>
          <a:p>
            <a:endParaRPr lang="zh-CN" altLang="en-US" dirty="0"/>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3.4 </a:t>
            </a:r>
            <a:r>
              <a:rPr lang="zh-CN" altLang="en-US" dirty="0">
                <a:solidFill>
                  <a:srgbClr val="030305"/>
                </a:solidFill>
              </a:rPr>
              <a:t>空间滤波基础</a:t>
            </a:r>
          </a:p>
        </p:txBody>
      </p:sp>
      <p:graphicFrame>
        <p:nvGraphicFramePr>
          <p:cNvPr id="5" name="Object 3"/>
          <p:cNvGraphicFramePr>
            <a:graphicFrameLocks noChangeAspect="1"/>
          </p:cNvGraphicFramePr>
          <p:nvPr/>
        </p:nvGraphicFramePr>
        <p:xfrm>
          <a:off x="2173021" y="1496268"/>
          <a:ext cx="4791075" cy="857250"/>
        </p:xfrm>
        <a:graphic>
          <a:graphicData uri="http://schemas.openxmlformats.org/presentationml/2006/ole">
            <mc:AlternateContent xmlns:mc="http://schemas.openxmlformats.org/markup-compatibility/2006">
              <mc:Choice xmlns:v="urn:schemas-microsoft-com:vml" Requires="v">
                <p:oleObj spid="_x0000_s793782" name="Equation" r:id="rId3" imgW="2412720" imgH="431640" progId="Equation.DSMT4">
                  <p:embed/>
                </p:oleObj>
              </mc:Choice>
              <mc:Fallback>
                <p:oleObj name="Equation" r:id="rId3" imgW="24127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021" y="1496268"/>
                        <a:ext cx="47910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657225" y="3813531"/>
          <a:ext cx="5567363" cy="739322"/>
        </p:xfrm>
        <a:graphic>
          <a:graphicData uri="http://schemas.openxmlformats.org/presentationml/2006/ole">
            <mc:AlternateContent xmlns:mc="http://schemas.openxmlformats.org/markup-compatibility/2006">
              <mc:Choice xmlns:v="urn:schemas-microsoft-com:vml" Requires="v">
                <p:oleObj spid="_x0000_s793783" name="Equation" r:id="rId5" imgW="3251160" imgH="431640" progId="Equation.DSMT4">
                  <p:embed/>
                </p:oleObj>
              </mc:Choice>
              <mc:Fallback>
                <p:oleObj name="Equation" r:id="rId5" imgW="325116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 y="3813531"/>
                        <a:ext cx="5567363" cy="739322"/>
                      </a:xfrm>
                      <a:prstGeom prst="rect">
                        <a:avLst/>
                      </a:prstGeom>
                    </p:spPr>
                  </p:pic>
                </p:oleObj>
              </mc:Fallback>
            </mc:AlternateContent>
          </a:graphicData>
        </a:graphic>
      </p:graphicFrame>
      <p:graphicFrame>
        <p:nvGraphicFramePr>
          <p:cNvPr id="9" name="Object 16"/>
          <p:cNvGraphicFramePr>
            <a:graphicFrameLocks noChangeAspect="1"/>
          </p:cNvGraphicFramePr>
          <p:nvPr/>
        </p:nvGraphicFramePr>
        <p:xfrm>
          <a:off x="657225" y="4862720"/>
          <a:ext cx="5516860" cy="870535"/>
        </p:xfrm>
        <a:graphic>
          <a:graphicData uri="http://schemas.openxmlformats.org/presentationml/2006/ole">
            <mc:AlternateContent xmlns:mc="http://schemas.openxmlformats.org/markup-compatibility/2006">
              <mc:Choice xmlns:v="urn:schemas-microsoft-com:vml" Requires="v">
                <p:oleObj spid="_x0000_s793784" name="Equation" r:id="rId7" imgW="2730240" imgH="431640" progId="Equation.DSMT4">
                  <p:embed/>
                </p:oleObj>
              </mc:Choice>
              <mc:Fallback>
                <p:oleObj name="Equation" r:id="rId7" imgW="27302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225" y="4862720"/>
                        <a:ext cx="5516860" cy="870535"/>
                      </a:xfrm>
                      <a:prstGeom prst="rect">
                        <a:avLst/>
                      </a:prstGeom>
                      <a:noFill/>
                      <a:ln>
                        <a:noFill/>
                      </a:ln>
                      <a:effectLst/>
                    </p:spPr>
                  </p:pic>
                </p:oleObj>
              </mc:Fallback>
            </mc:AlternateContent>
          </a:graphicData>
        </a:graphic>
      </p:graphicFrame>
      <p:grpSp>
        <p:nvGrpSpPr>
          <p:cNvPr id="13" name="Group 25"/>
          <p:cNvGrpSpPr>
            <a:grpSpLocks/>
          </p:cNvGrpSpPr>
          <p:nvPr/>
        </p:nvGrpSpPr>
        <p:grpSpPr bwMode="auto">
          <a:xfrm>
            <a:off x="6210449" y="4006783"/>
            <a:ext cx="2555875" cy="2546350"/>
            <a:chOff x="4150" y="2568"/>
            <a:chExt cx="1610" cy="1604"/>
          </a:xfrm>
        </p:grpSpPr>
        <p:sp>
          <p:nvSpPr>
            <p:cNvPr id="14" name="Text Box 20"/>
            <p:cNvSpPr txBox="1">
              <a:spLocks noChangeArrowheads="1"/>
            </p:cNvSpPr>
            <p:nvPr/>
          </p:nvSpPr>
          <p:spPr bwMode="auto">
            <a:xfrm>
              <a:off x="4150" y="3884"/>
              <a:ext cx="16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400" b="1">
                  <a:latin typeface="Times New Roman" panose="02020603050405020304" pitchFamily="18" charset="0"/>
                </a:rPr>
                <a:t>3×3</a:t>
              </a:r>
              <a:r>
                <a:rPr kumimoji="1" lang="zh-CN" altLang="en-US" sz="2400" b="1">
                  <a:latin typeface="Times New Roman" panose="02020603050405020304" pitchFamily="18" charset="0"/>
                </a:rPr>
                <a:t>的滤波掩模</a:t>
              </a:r>
            </a:p>
          </p:txBody>
        </p:sp>
        <p:pic>
          <p:nvPicPr>
            <p:cNvPr id="15"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5" y="2568"/>
              <a:ext cx="1320" cy="13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9"/>
          <p:cNvGrpSpPr>
            <a:grpSpLocks/>
          </p:cNvGrpSpPr>
          <p:nvPr/>
        </p:nvGrpSpPr>
        <p:grpSpPr bwMode="auto">
          <a:xfrm>
            <a:off x="179388" y="620713"/>
            <a:ext cx="8964612" cy="709613"/>
            <a:chOff x="113" y="391"/>
            <a:chExt cx="5647" cy="447"/>
          </a:xfrm>
        </p:grpSpPr>
        <p:sp>
          <p:nvSpPr>
            <p:cNvPr id="17" name="Text Box 12"/>
            <p:cNvSpPr txBox="1">
              <a:spLocks noChangeArrowheads="1"/>
            </p:cNvSpPr>
            <p:nvPr/>
          </p:nvSpPr>
          <p:spPr bwMode="auto">
            <a:xfrm>
              <a:off x="113" y="391"/>
              <a:ext cx="5647" cy="4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一般来说，在          的图像             上，用            大小的滤波器掩模进行</a:t>
              </a:r>
              <a:r>
                <a:rPr kumimoji="1" lang="zh-CN" altLang="en-US" sz="2000" dirty="0">
                  <a:solidFill>
                    <a:srgbClr val="FF0000"/>
                  </a:solidFill>
                  <a:latin typeface="微软雅黑" panose="020B0503020204020204" pitchFamily="34" charset="-122"/>
                  <a:ea typeface="微软雅黑" panose="020B0503020204020204" pitchFamily="34" charset="-122"/>
                </a:rPr>
                <a:t>线性滤波</a:t>
              </a:r>
              <a:r>
                <a:rPr kumimoji="1" lang="zh-CN" altLang="en-US" sz="2000" dirty="0">
                  <a:latin typeface="微软雅黑" panose="020B0503020204020204" pitchFamily="34" charset="-122"/>
                  <a:ea typeface="微软雅黑" panose="020B0503020204020204" pitchFamily="34" charset="-122"/>
                </a:rPr>
                <a:t>由下式给出：</a:t>
              </a:r>
            </a:p>
          </p:txBody>
        </p:sp>
        <p:graphicFrame>
          <p:nvGraphicFramePr>
            <p:cNvPr id="18" name="Object 26"/>
            <p:cNvGraphicFramePr>
              <a:graphicFrameLocks noChangeAspect="1"/>
            </p:cNvGraphicFramePr>
            <p:nvPr/>
          </p:nvGraphicFramePr>
          <p:xfrm>
            <a:off x="1247" y="436"/>
            <a:ext cx="498" cy="175"/>
          </p:xfrm>
          <a:graphic>
            <a:graphicData uri="http://schemas.openxmlformats.org/presentationml/2006/ole">
              <mc:AlternateContent xmlns:mc="http://schemas.openxmlformats.org/markup-compatibility/2006">
                <mc:Choice xmlns:v="urn:schemas-microsoft-com:vml" Requires="v">
                  <p:oleObj spid="_x0000_s793785" name="Equation" r:id="rId10" imgW="469800" imgH="164880" progId="Equation.DSMT4">
                    <p:embed/>
                  </p:oleObj>
                </mc:Choice>
                <mc:Fallback>
                  <p:oleObj name="Equation" r:id="rId10" imgW="469800" imgH="1648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7" y="436"/>
                          <a:ext cx="498"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7"/>
            <p:cNvGraphicFramePr>
              <a:graphicFrameLocks noChangeAspect="1"/>
            </p:cNvGraphicFramePr>
            <p:nvPr/>
          </p:nvGraphicFramePr>
          <p:xfrm>
            <a:off x="2200" y="434"/>
            <a:ext cx="586" cy="229"/>
          </p:xfrm>
          <a:graphic>
            <a:graphicData uri="http://schemas.openxmlformats.org/presentationml/2006/ole">
              <mc:AlternateContent xmlns:mc="http://schemas.openxmlformats.org/markup-compatibility/2006">
                <mc:Choice xmlns:v="urn:schemas-microsoft-com:vml" Requires="v">
                  <p:oleObj spid="_x0000_s793786" name="Equation" r:id="rId12" imgW="520560" imgH="203040" progId="Equation.DSMT4">
                    <p:embed/>
                  </p:oleObj>
                </mc:Choice>
                <mc:Fallback>
                  <p:oleObj name="Equation" r:id="rId12" imgW="52056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0" y="434"/>
                          <a:ext cx="5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8"/>
            <p:cNvGraphicFramePr>
              <a:graphicFrameLocks noChangeAspect="1"/>
            </p:cNvGraphicFramePr>
            <p:nvPr/>
          </p:nvGraphicFramePr>
          <p:xfrm>
            <a:off x="3334" y="443"/>
            <a:ext cx="451" cy="165"/>
          </p:xfrm>
          <a:graphic>
            <a:graphicData uri="http://schemas.openxmlformats.org/presentationml/2006/ole">
              <mc:AlternateContent xmlns:mc="http://schemas.openxmlformats.org/markup-compatibility/2006">
                <mc:Choice xmlns:v="urn:schemas-microsoft-com:vml" Requires="v">
                  <p:oleObj spid="_x0000_s793787" name="Equation" r:id="rId14" imgW="380880" imgH="139680" progId="Equation.DSMT4">
                    <p:embed/>
                  </p:oleObj>
                </mc:Choice>
                <mc:Fallback>
                  <p:oleObj name="Equation" r:id="rId14" imgW="380880" imgH="1396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4" y="443"/>
                          <a:ext cx="451"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57550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用途：用于模糊处理和减少噪声。</a:t>
            </a:r>
            <a:br>
              <a:rPr lang="zh-CN" altLang="en-US" dirty="0"/>
            </a:br>
            <a:endParaRPr lang="zh-CN" altLang="en-US" dirty="0"/>
          </a:p>
        </p:txBody>
      </p:sp>
      <p:sp>
        <p:nvSpPr>
          <p:cNvPr id="3" name="内容占位符 2"/>
          <p:cNvSpPr>
            <a:spLocks noGrp="1"/>
          </p:cNvSpPr>
          <p:nvPr>
            <p:ph idx="1"/>
          </p:nvPr>
        </p:nvSpPr>
        <p:spPr/>
        <p:txBody>
          <a:bodyPr/>
          <a:lstStyle/>
          <a:p>
            <a:pPr>
              <a:lnSpc>
                <a:spcPct val="130000"/>
              </a:lnSpc>
              <a:spcBef>
                <a:spcPct val="50000"/>
              </a:spcBef>
            </a:pPr>
            <a:r>
              <a:rPr lang="zh-CN" altLang="en-US" dirty="0"/>
              <a:t>典型的随机噪声由灰度级的急剧变化组成；</a:t>
            </a:r>
          </a:p>
          <a:p>
            <a:pPr>
              <a:lnSpc>
                <a:spcPct val="130000"/>
              </a:lnSpc>
              <a:spcBef>
                <a:spcPct val="50000"/>
              </a:spcBef>
            </a:pPr>
            <a:r>
              <a:rPr lang="zh-CN" altLang="en-US" dirty="0"/>
              <a:t>平滑处理降低了图像的“尖锐”变化；</a:t>
            </a:r>
          </a:p>
          <a:p>
            <a:pPr>
              <a:lnSpc>
                <a:spcPct val="130000"/>
              </a:lnSpc>
              <a:spcBef>
                <a:spcPct val="50000"/>
              </a:spcBef>
            </a:pPr>
            <a:r>
              <a:rPr lang="zh-CN" altLang="en-US" dirty="0"/>
              <a:t>“负面效应”：图像边缘模糊化；（图像边缘也由灰度级的急剧变化组成）</a:t>
            </a:r>
            <a:endParaRPr kumimoji="1"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spTree>
    <p:extLst>
      <p:ext uri="{BB962C8B-B14F-4D97-AF65-F5344CB8AC3E}">
        <p14:creationId xmlns:p14="http://schemas.microsoft.com/office/powerpoint/2010/main" val="4163219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400" dirty="0">
                <a:latin typeface="Times New Roman" panose="02020603050405020304" pitchFamily="18" charset="0"/>
              </a:rPr>
              <a:t> 3.5.1	</a:t>
            </a:r>
            <a:r>
              <a:rPr kumimoji="1" lang="zh-CN" altLang="en-US" sz="2400" dirty="0">
                <a:latin typeface="Times New Roman" panose="02020603050405020304" pitchFamily="18" charset="0"/>
              </a:rPr>
              <a:t>平滑线性滤波器</a:t>
            </a:r>
            <a:endParaRPr lang="zh-CN" altLang="en-US" dirty="0"/>
          </a:p>
        </p:txBody>
      </p:sp>
      <p:sp>
        <p:nvSpPr>
          <p:cNvPr id="3" name="内容占位符 2"/>
          <p:cNvSpPr>
            <a:spLocks noGrp="1"/>
          </p:cNvSpPr>
          <p:nvPr>
            <p:ph idx="1"/>
          </p:nvPr>
        </p:nvSpPr>
        <p:spPr/>
        <p:txBody>
          <a:bodyPr/>
          <a:lstStyle/>
          <a:p>
            <a:r>
              <a:rPr lang="zh-CN" altLang="en-US" dirty="0"/>
              <a:t>用包含在滤波掩模邻域内的像素的</a:t>
            </a:r>
            <a:r>
              <a:rPr lang="zh-CN" altLang="en-US" dirty="0">
                <a:solidFill>
                  <a:srgbClr val="FF0000"/>
                </a:solidFill>
              </a:rPr>
              <a:t>平均灰度值</a:t>
            </a:r>
            <a:r>
              <a:rPr lang="zh-CN" altLang="en-US" dirty="0"/>
              <a:t>去代替每个像素点的值。又叫：均值滤波器</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pic>
        <p:nvPicPr>
          <p:cNvPr id="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3644900"/>
            <a:ext cx="26479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500438"/>
            <a:ext cx="2600325" cy="2219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3"/>
          <p:cNvGraphicFramePr>
            <a:graphicFrameLocks noChangeAspect="1"/>
          </p:cNvGraphicFramePr>
          <p:nvPr/>
        </p:nvGraphicFramePr>
        <p:xfrm>
          <a:off x="2124075" y="2492375"/>
          <a:ext cx="1512888" cy="925513"/>
        </p:xfrm>
        <a:graphic>
          <a:graphicData uri="http://schemas.openxmlformats.org/presentationml/2006/ole">
            <mc:AlternateContent xmlns:mc="http://schemas.openxmlformats.org/markup-compatibility/2006">
              <mc:Choice xmlns:v="urn:schemas-microsoft-com:vml" Requires="v">
                <p:oleObj spid="_x0000_s795708" name="Equation" r:id="rId5" imgW="711000" imgH="431640" progId="Equation.DSMT4">
                  <p:embed/>
                </p:oleObj>
              </mc:Choice>
              <mc:Fallback>
                <p:oleObj name="Equation" r:id="rId5" imgW="71100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492375"/>
                        <a:ext cx="1512888" cy="925513"/>
                      </a:xfrm>
                      <a:prstGeom prst="rect">
                        <a:avLst/>
                      </a:prstGeom>
                    </p:spPr>
                  </p:pic>
                </p:oleObj>
              </mc:Fallback>
            </mc:AlternateContent>
          </a:graphicData>
        </a:graphic>
      </p:graphicFrame>
      <p:sp>
        <p:nvSpPr>
          <p:cNvPr id="10" name="Text Box 6"/>
          <p:cNvSpPr txBox="1">
            <a:spLocks noChangeArrowheads="1"/>
          </p:cNvSpPr>
          <p:nvPr/>
        </p:nvSpPr>
        <p:spPr bwMode="auto">
          <a:xfrm>
            <a:off x="3492500" y="5805488"/>
            <a:ext cx="32400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两个</a:t>
            </a:r>
            <a:r>
              <a:rPr kumimoji="1" lang="en-US" altLang="zh-CN" sz="2000" dirty="0">
                <a:latin typeface="微软雅黑" panose="020B0503020204020204" pitchFamily="34" charset="-122"/>
                <a:ea typeface="微软雅黑" panose="020B0503020204020204" pitchFamily="34" charset="-122"/>
              </a:rPr>
              <a:t>3×3</a:t>
            </a:r>
            <a:r>
              <a:rPr kumimoji="1" lang="zh-CN" altLang="en-US" sz="2000" dirty="0">
                <a:latin typeface="微软雅黑" panose="020B0503020204020204" pitchFamily="34" charset="-122"/>
                <a:ea typeface="微软雅黑" panose="020B0503020204020204" pitchFamily="34" charset="-122"/>
              </a:rPr>
              <a:t>平滑滤波器掩模</a:t>
            </a:r>
          </a:p>
        </p:txBody>
      </p:sp>
      <p:sp>
        <p:nvSpPr>
          <p:cNvPr id="11" name="AutoShape 7"/>
          <p:cNvSpPr>
            <a:spLocks noChangeArrowheads="1"/>
          </p:cNvSpPr>
          <p:nvPr/>
        </p:nvSpPr>
        <p:spPr bwMode="auto">
          <a:xfrm>
            <a:off x="11113" y="2908300"/>
            <a:ext cx="1655763" cy="342900"/>
          </a:xfrm>
          <a:prstGeom prst="wedgeRoundRectCallout">
            <a:avLst>
              <a:gd name="adj1" fmla="val 43287"/>
              <a:gd name="adj2" fmla="val 164829"/>
              <a:gd name="adj3" fmla="val 16667"/>
            </a:avLst>
          </a:prstGeom>
          <a:solidFill>
            <a:schemeClr val="bg2"/>
          </a:solidFill>
          <a:ln w="9525">
            <a:solidFill>
              <a:schemeClr val="tx1"/>
            </a:solidFill>
            <a:miter lim="800000"/>
            <a:headEnd/>
            <a:tailEnd/>
          </a:ln>
          <a:effectLst/>
        </p:spPr>
        <p:txBody>
          <a:bodyPr/>
          <a:lstStyle/>
          <a:p>
            <a:pPr algn="ctr"/>
            <a:r>
              <a:rPr lang="zh-CN" altLang="en-US" sz="1800" b="1" dirty="0">
                <a:solidFill>
                  <a:srgbClr val="0033CC"/>
                </a:solidFill>
                <a:ea typeface="宋体" panose="02010600030101010101" pitchFamily="2" charset="-122"/>
              </a:rPr>
              <a:t>盒滤波器</a:t>
            </a:r>
          </a:p>
        </p:txBody>
      </p:sp>
      <p:sp>
        <p:nvSpPr>
          <p:cNvPr id="12" name="AutoShape 8"/>
          <p:cNvSpPr>
            <a:spLocks noChangeArrowheads="1"/>
          </p:cNvSpPr>
          <p:nvPr/>
        </p:nvSpPr>
        <p:spPr bwMode="auto">
          <a:xfrm>
            <a:off x="4462463" y="2908300"/>
            <a:ext cx="2016125" cy="503238"/>
          </a:xfrm>
          <a:prstGeom prst="wedgeRoundRectCallout">
            <a:avLst>
              <a:gd name="adj1" fmla="val 36852"/>
              <a:gd name="adj2" fmla="val 139218"/>
              <a:gd name="adj3" fmla="val 16667"/>
            </a:avLst>
          </a:prstGeom>
          <a:solidFill>
            <a:schemeClr val="bg2"/>
          </a:solidFill>
          <a:ln w="9525">
            <a:solidFill>
              <a:schemeClr val="tx1"/>
            </a:solidFill>
            <a:miter lim="800000"/>
            <a:headEnd/>
            <a:tailEnd/>
          </a:ln>
          <a:effectLst/>
        </p:spPr>
        <p:txBody>
          <a:bodyPr/>
          <a:lstStyle/>
          <a:p>
            <a:pPr algn="ctr"/>
            <a:r>
              <a:rPr lang="zh-CN" altLang="en-US" sz="1800" b="1" dirty="0">
                <a:solidFill>
                  <a:srgbClr val="0033CC"/>
                </a:solidFill>
                <a:ea typeface="宋体" panose="02010600030101010101" pitchFamily="2" charset="-122"/>
              </a:rPr>
              <a:t>加权平均滤波器</a:t>
            </a:r>
          </a:p>
        </p:txBody>
      </p:sp>
      <p:graphicFrame>
        <p:nvGraphicFramePr>
          <p:cNvPr id="13" name="Object 9"/>
          <p:cNvGraphicFramePr>
            <a:graphicFrameLocks noChangeAspect="1"/>
          </p:cNvGraphicFramePr>
          <p:nvPr/>
        </p:nvGraphicFramePr>
        <p:xfrm>
          <a:off x="6659563" y="2565400"/>
          <a:ext cx="1873250" cy="790575"/>
        </p:xfrm>
        <a:graphic>
          <a:graphicData uri="http://schemas.openxmlformats.org/presentationml/2006/ole">
            <mc:AlternateContent xmlns:mc="http://schemas.openxmlformats.org/markup-compatibility/2006">
              <mc:Choice xmlns:v="urn:schemas-microsoft-com:vml" Requires="v">
                <p:oleObj spid="_x0000_s795709" name="公式" r:id="rId7" imgW="952200" imgH="431640" progId="Equation.3">
                  <p:embed/>
                </p:oleObj>
              </mc:Choice>
              <mc:Fallback>
                <p:oleObj name="公式" r:id="rId7" imgW="9522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2565400"/>
                        <a:ext cx="187325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5995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应用举例</a:t>
            </a:r>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①邻域：中心在</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点的正方形或矩形子图像</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②</a:t>
            </a:r>
            <a:r>
              <a:rPr lang="zh-CN" altLang="en-US" dirty="0">
                <a:latin typeface="微软雅黑" panose="020B0503020204020204" pitchFamily="34" charset="-122"/>
                <a:ea typeface="微软雅黑" panose="020B0503020204020204" pitchFamily="34" charset="-122"/>
              </a:rPr>
              <a:t>子图像的中心从一个像素向另一个像素移动</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③T</a:t>
            </a:r>
            <a:r>
              <a:rPr lang="zh-CN" altLang="en-US" dirty="0">
                <a:latin typeface="微软雅黑" panose="020B0503020204020204" pitchFamily="34" charset="-122"/>
                <a:ea typeface="微软雅黑" panose="020B0503020204020204" pitchFamily="34" charset="-122"/>
              </a:rPr>
              <a:t>操作应用到每一个</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位置得到该点的输出</a:t>
            </a:r>
            <a:r>
              <a:rPr lang="en-US" altLang="zh-CN" dirty="0">
                <a:latin typeface="微软雅黑" panose="020B0503020204020204" pitchFamily="34" charset="-122"/>
                <a:ea typeface="微软雅黑" panose="020B0503020204020204" pitchFamily="34" charset="-122"/>
              </a:rPr>
              <a:t>g. </a:t>
            </a: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a:solidFill>
                  <a:srgbClr val="000000"/>
                </a:solidFill>
              </a:rPr>
              <a:t>3.1  </a:t>
            </a:r>
            <a:r>
              <a:rPr lang="zh-CN" altLang="en-US" dirty="0">
                <a:solidFill>
                  <a:srgbClr val="000000"/>
                </a:solidFill>
              </a:rPr>
              <a:t>背景知识</a:t>
            </a:r>
            <a:endParaRPr lang="zh-CN" altLang="en-US" dirty="0"/>
          </a:p>
        </p:txBody>
      </p:sp>
      <p:grpSp>
        <p:nvGrpSpPr>
          <p:cNvPr id="8" name="Group 8"/>
          <p:cNvGrpSpPr>
            <a:grpSpLocks/>
          </p:cNvGrpSpPr>
          <p:nvPr/>
        </p:nvGrpSpPr>
        <p:grpSpPr bwMode="auto">
          <a:xfrm>
            <a:off x="407005" y="3496580"/>
            <a:ext cx="3252183" cy="2701020"/>
            <a:chOff x="249" y="1752"/>
            <a:chExt cx="2888" cy="2155"/>
          </a:xfrm>
        </p:grpSpPr>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752"/>
              <a:ext cx="2430" cy="21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p:cNvSpPr txBox="1">
              <a:spLocks noChangeArrowheads="1"/>
            </p:cNvSpPr>
            <p:nvPr/>
          </p:nvSpPr>
          <p:spPr bwMode="auto">
            <a:xfrm>
              <a:off x="748" y="3612"/>
              <a:ext cx="23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dirty="0">
                  <a:latin typeface="微软雅黑" panose="020B0503020204020204" pitchFamily="34" charset="-122"/>
                  <a:ea typeface="微软雅黑" panose="020B0503020204020204" pitchFamily="34" charset="-122"/>
                </a:rPr>
                <a:t>图像中</a:t>
              </a:r>
              <a:r>
                <a:rPr kumimoji="1" lang="en-US" altLang="zh-CN" sz="1800" dirty="0">
                  <a:latin typeface="微软雅黑" panose="020B0503020204020204" pitchFamily="34" charset="-122"/>
                  <a:ea typeface="微软雅黑" panose="020B0503020204020204" pitchFamily="34" charset="-122"/>
                </a:rPr>
                <a:t>(</a:t>
              </a:r>
              <a:r>
                <a:rPr kumimoji="1" lang="en-US" altLang="zh-CN" sz="1800" dirty="0" err="1">
                  <a:latin typeface="微软雅黑" panose="020B0503020204020204" pitchFamily="34" charset="-122"/>
                  <a:ea typeface="微软雅黑" panose="020B0503020204020204" pitchFamily="34" charset="-122"/>
                </a:rPr>
                <a:t>x,y</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点的</a:t>
              </a:r>
              <a:r>
                <a:rPr kumimoji="1" lang="en-US" altLang="zh-CN" sz="1800" dirty="0">
                  <a:latin typeface="微软雅黑" panose="020B0503020204020204" pitchFamily="34" charset="-122"/>
                  <a:ea typeface="微软雅黑" panose="020B0503020204020204" pitchFamily="34" charset="-122"/>
                </a:rPr>
                <a:t>3</a:t>
              </a:r>
              <a:r>
                <a:rPr kumimoji="1" lang="en-US" altLang="en-US" sz="1800" dirty="0">
                  <a:latin typeface="微软雅黑" panose="020B0503020204020204" pitchFamily="34" charset="-122"/>
                  <a:ea typeface="微软雅黑" panose="020B0503020204020204" pitchFamily="34" charset="-122"/>
                </a:rPr>
                <a:t>×</a:t>
              </a:r>
              <a:r>
                <a:rPr kumimoji="1" lang="en-US" altLang="zh-CN" sz="1800" dirty="0">
                  <a:latin typeface="微软雅黑" panose="020B0503020204020204" pitchFamily="34" charset="-122"/>
                  <a:ea typeface="微软雅黑" panose="020B0503020204020204" pitchFamily="34" charset="-122"/>
                </a:rPr>
                <a:t>3</a:t>
              </a:r>
              <a:r>
                <a:rPr kumimoji="1" lang="zh-CN" altLang="en-US" sz="1800" dirty="0">
                  <a:latin typeface="微软雅黑" panose="020B0503020204020204" pitchFamily="34" charset="-122"/>
                  <a:ea typeface="微软雅黑" panose="020B0503020204020204" pitchFamily="34" charset="-122"/>
                </a:rPr>
                <a:t>邻域</a:t>
              </a:r>
            </a:p>
          </p:txBody>
        </p:sp>
      </p:grpSp>
      <p:sp>
        <p:nvSpPr>
          <p:cNvPr id="11" name="Text Box 9"/>
          <p:cNvSpPr txBox="1">
            <a:spLocks noChangeArrowheads="1"/>
          </p:cNvSpPr>
          <p:nvPr/>
        </p:nvSpPr>
        <p:spPr bwMode="auto">
          <a:xfrm>
            <a:off x="3935198" y="3288269"/>
            <a:ext cx="51546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800" dirty="0">
                <a:latin typeface="微软雅黑" panose="020B0503020204020204" pitchFamily="34" charset="-122"/>
                <a:ea typeface="微软雅黑" panose="020B0503020204020204" pitchFamily="34" charset="-122"/>
              </a:rPr>
              <a:t>1×1</a:t>
            </a:r>
            <a:r>
              <a:rPr kumimoji="1" lang="zh-CN" altLang="en-US" sz="1800" dirty="0">
                <a:latin typeface="微软雅黑" panose="020B0503020204020204" pitchFamily="34" charset="-122"/>
                <a:ea typeface="微软雅黑" panose="020B0503020204020204" pitchFamily="34" charset="-122"/>
              </a:rPr>
              <a:t>的邻域    </a:t>
            </a:r>
            <a:r>
              <a:rPr kumimoji="1" lang="en-US" altLang="zh-CN" sz="1800" dirty="0">
                <a:latin typeface="微软雅黑" panose="020B0503020204020204" pitchFamily="34" charset="-122"/>
                <a:ea typeface="微软雅黑" panose="020B0503020204020204" pitchFamily="34" charset="-122"/>
              </a:rPr>
              <a:t>T(r)</a:t>
            </a:r>
            <a:r>
              <a:rPr kumimoji="1" lang="zh-CN" altLang="en-US" sz="1800" dirty="0">
                <a:latin typeface="微软雅黑" panose="020B0503020204020204" pitchFamily="34" charset="-122"/>
                <a:ea typeface="微软雅黑" panose="020B0503020204020204" pitchFamily="34" charset="-122"/>
              </a:rPr>
              <a:t>产生两级</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二值</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图像</a:t>
            </a:r>
            <a:r>
              <a:rPr kumimoji="1" lang="en-US" altLang="zh-CN" sz="1800" dirty="0">
                <a:latin typeface="微软雅黑" panose="020B0503020204020204" pitchFamily="34" charset="-122"/>
                <a:ea typeface="微软雅黑" panose="020B0503020204020204" pitchFamily="34" charset="-122"/>
              </a:rPr>
              <a:t>, </a:t>
            </a:r>
            <a:r>
              <a:rPr kumimoji="1" lang="zh-CN" altLang="en-US" sz="1800" dirty="0">
                <a:latin typeface="微软雅黑" panose="020B0503020204020204" pitchFamily="34" charset="-122"/>
                <a:ea typeface="微软雅黑" panose="020B0503020204020204" pitchFamily="34" charset="-122"/>
              </a:rPr>
              <a:t>阈值函数</a:t>
            </a:r>
          </a:p>
        </p:txBody>
      </p:sp>
      <p:grpSp>
        <p:nvGrpSpPr>
          <p:cNvPr id="12" name="Group 12"/>
          <p:cNvGrpSpPr>
            <a:grpSpLocks/>
          </p:cNvGrpSpPr>
          <p:nvPr/>
        </p:nvGrpSpPr>
        <p:grpSpPr bwMode="auto">
          <a:xfrm>
            <a:off x="4139952" y="3716338"/>
            <a:ext cx="4949858" cy="2816225"/>
            <a:chOff x="2517" y="2341"/>
            <a:chExt cx="3243" cy="1774"/>
          </a:xfrm>
        </p:grpSpPr>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 y="2341"/>
              <a:ext cx="3243" cy="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1"/>
            <p:cNvSpPr txBox="1">
              <a:spLocks noChangeArrowheads="1"/>
            </p:cNvSpPr>
            <p:nvPr/>
          </p:nvSpPr>
          <p:spPr bwMode="auto">
            <a:xfrm>
              <a:off x="3152" y="3884"/>
              <a:ext cx="1848"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dirty="0">
                  <a:latin typeface="微软雅黑" panose="020B0503020204020204" pitchFamily="34" charset="-122"/>
                  <a:ea typeface="微软雅黑" panose="020B0503020204020204" pitchFamily="34" charset="-122"/>
                </a:rPr>
                <a:t>对比度增强的灰度级函数</a:t>
              </a:r>
            </a:p>
          </p:txBody>
        </p:sp>
      </p:grpSp>
      <p:sp>
        <p:nvSpPr>
          <p:cNvPr id="17" name="文本框 16"/>
          <p:cNvSpPr txBox="1"/>
          <p:nvPr/>
        </p:nvSpPr>
        <p:spPr>
          <a:xfrm>
            <a:off x="4716016" y="3719182"/>
            <a:ext cx="1338828" cy="369332"/>
          </a:xfrm>
          <a:prstGeom prst="rect">
            <a:avLst/>
          </a:prstGeom>
          <a:noFill/>
        </p:spPr>
        <p:txBody>
          <a:bodyPr wrap="none" rtlCol="0">
            <a:spAutoFit/>
          </a:bodyPr>
          <a:lstStyle/>
          <a:p>
            <a:r>
              <a:rPr lang="zh-CN" altLang="en-US" sz="1800" dirty="0">
                <a:latin typeface="微软雅黑" panose="020B0503020204020204" pitchFamily="34" charset="-122"/>
                <a:ea typeface="微软雅黑" panose="020B0503020204020204" pitchFamily="34" charset="-122"/>
              </a:rPr>
              <a:t>对比度拉伸</a:t>
            </a:r>
          </a:p>
        </p:txBody>
      </p:sp>
      <p:sp>
        <p:nvSpPr>
          <p:cNvPr id="18" name="文本框 17"/>
          <p:cNvSpPr txBox="1"/>
          <p:nvPr/>
        </p:nvSpPr>
        <p:spPr>
          <a:xfrm>
            <a:off x="7442988" y="3699913"/>
            <a:ext cx="1107996" cy="369332"/>
          </a:xfrm>
          <a:prstGeom prst="rect">
            <a:avLst/>
          </a:prstGeom>
          <a:noFill/>
        </p:spPr>
        <p:txBody>
          <a:bodyPr wrap="none" rtlCol="0">
            <a:spAutoFit/>
          </a:bodyPr>
          <a:lstStyle/>
          <a:p>
            <a:r>
              <a:rPr lang="zh-CN" altLang="en-US" sz="1800" dirty="0">
                <a:latin typeface="微软雅黑" panose="020B0503020204020204" pitchFamily="34" charset="-122"/>
                <a:ea typeface="微软雅黑" panose="020B0503020204020204" pitchFamily="34" charset="-122"/>
              </a:rPr>
              <a:t>阈值处理</a:t>
            </a:r>
          </a:p>
        </p:txBody>
      </p:sp>
    </p:spTree>
    <p:extLst>
      <p:ext uri="{BB962C8B-B14F-4D97-AF65-F5344CB8AC3E}">
        <p14:creationId xmlns:p14="http://schemas.microsoft.com/office/powerpoint/2010/main" val="3733091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000" dirty="0">
                <a:latin typeface="Times New Roman" panose="02020603050405020304" pitchFamily="18" charset="0"/>
              </a:rPr>
              <a:t> 3.5.1	</a:t>
            </a:r>
            <a:r>
              <a:rPr kumimoji="1" lang="zh-CN" altLang="en-US" sz="2000" dirty="0">
                <a:latin typeface="Times New Roman" panose="02020603050405020304" pitchFamily="18" charset="0"/>
              </a:rPr>
              <a:t>平滑线性滤波器</a:t>
            </a:r>
            <a:endParaRPr lang="zh-CN" altLang="en-US" dirty="0"/>
          </a:p>
        </p:txBody>
      </p:sp>
      <p:sp>
        <p:nvSpPr>
          <p:cNvPr id="3" name="内容占位符 2"/>
          <p:cNvSpPr>
            <a:spLocks noGrp="1"/>
          </p:cNvSpPr>
          <p:nvPr>
            <p:ph idx="1"/>
          </p:nvPr>
        </p:nvSpPr>
        <p:spPr/>
        <p:txBody>
          <a:bodyPr/>
          <a:lstStyle/>
          <a:p>
            <a:r>
              <a:rPr lang="zh-CN" altLang="en-US" dirty="0"/>
              <a:t> 一幅</a:t>
            </a:r>
            <a:r>
              <a:rPr lang="en-US" altLang="zh-CN" dirty="0"/>
              <a:t>M×N</a:t>
            </a:r>
            <a:r>
              <a:rPr lang="zh-CN" altLang="en-US" dirty="0"/>
              <a:t>的图像经过</a:t>
            </a:r>
            <a:r>
              <a:rPr lang="en-US" altLang="zh-CN" dirty="0" err="1"/>
              <a:t>m×n</a:t>
            </a:r>
            <a:r>
              <a:rPr lang="zh-CN" altLang="en-US" dirty="0"/>
              <a:t>的加权均值滤波器滤波的过程可由下式给出：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r>
              <a:rPr lang="zh-CN" altLang="en-US" dirty="0"/>
              <a:t>其中                        ，</a:t>
            </a:r>
            <a:endParaRPr lang="en-US" altLang="zh-CN" dirty="0"/>
          </a:p>
          <a:p>
            <a:pPr marL="0" indent="0">
              <a:buNone/>
            </a:pPr>
            <a:endParaRPr lang="en-US" altLang="zh-CN" dirty="0"/>
          </a:p>
          <a:p>
            <a:pPr marL="0" indent="0">
              <a:buNone/>
            </a:pPr>
            <a:r>
              <a:rPr lang="zh-CN" altLang="en-US" dirty="0"/>
              <a:t>                                            为小窗口的系数总和</a:t>
            </a:r>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pic>
        <p:nvPicPr>
          <p:cNvPr id="10" name="图片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835696" y="2679019"/>
            <a:ext cx="4437888" cy="1325880"/>
          </a:xfrm>
          <a:prstGeom prst="rect">
            <a:avLst/>
          </a:prstGeom>
        </p:spPr>
      </p:pic>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554287" y="4858592"/>
            <a:ext cx="1150620" cy="515112"/>
          </a:xfrm>
          <a:prstGeom prst="rect">
            <a:avLst/>
          </a:prstGeom>
        </p:spPr>
      </p:pic>
      <p:pic>
        <p:nvPicPr>
          <p:cNvPr id="13" name="图片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11960" y="4858104"/>
            <a:ext cx="1053084" cy="515112"/>
          </a:xfrm>
          <a:prstGeom prst="rect">
            <a:avLst/>
          </a:prstGeom>
        </p:spPr>
      </p:pic>
      <p:pic>
        <p:nvPicPr>
          <p:cNvPr id="14" name="图片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835696" y="5477336"/>
            <a:ext cx="1751076" cy="743712"/>
          </a:xfrm>
          <a:prstGeom prst="rect">
            <a:avLst/>
          </a:prstGeom>
        </p:spPr>
      </p:pic>
    </p:spTree>
    <p:extLst>
      <p:ext uri="{BB962C8B-B14F-4D97-AF65-F5344CB8AC3E}">
        <p14:creationId xmlns:p14="http://schemas.microsoft.com/office/powerpoint/2010/main" val="4001948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400" dirty="0">
                <a:latin typeface="Times New Roman" panose="02020603050405020304" pitchFamily="18" charset="0"/>
              </a:rPr>
              <a:t> 3.5.1	</a:t>
            </a:r>
            <a:r>
              <a:rPr kumimoji="1" lang="zh-CN" altLang="en-US" sz="2400" dirty="0">
                <a:latin typeface="Times New Roman" panose="02020603050405020304" pitchFamily="18" charset="0"/>
              </a:rPr>
              <a:t>平滑线性滤波器</a:t>
            </a:r>
            <a:endParaRPr lang="zh-CN" altLang="en-US" dirty="0"/>
          </a:p>
        </p:txBody>
      </p:sp>
      <p:sp>
        <p:nvSpPr>
          <p:cNvPr id="3" name="内容占位符 2"/>
          <p:cNvSpPr>
            <a:spLocks noGrp="1"/>
          </p:cNvSpPr>
          <p:nvPr>
            <p:ph idx="1"/>
          </p:nvPr>
        </p:nvSpPr>
        <p:spPr/>
        <p:txBody>
          <a:bodyPr/>
          <a:lstStyle/>
          <a:p>
            <a:r>
              <a:rPr lang="zh-CN" altLang="en-US" dirty="0"/>
              <a:t>例</a:t>
            </a:r>
            <a:r>
              <a:rPr lang="en-US" altLang="zh-CN" dirty="0"/>
              <a:t>3.13</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765175"/>
            <a:ext cx="3816350" cy="568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0372"/>
            <a:ext cx="5327650" cy="140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8198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400" dirty="0">
                <a:latin typeface="Times New Roman" panose="02020603050405020304" pitchFamily="18" charset="0"/>
              </a:rPr>
              <a:t> 3.5.1	</a:t>
            </a:r>
            <a:r>
              <a:rPr kumimoji="1" lang="zh-CN" altLang="en-US" sz="2400" dirty="0">
                <a:latin typeface="Times New Roman" panose="02020603050405020304" pitchFamily="18" charset="0"/>
              </a:rPr>
              <a:t>平滑线性滤波器</a:t>
            </a:r>
            <a:endParaRPr lang="zh-CN" altLang="en-US" dirty="0"/>
          </a:p>
        </p:txBody>
      </p:sp>
      <p:sp>
        <p:nvSpPr>
          <p:cNvPr id="3" name="内容占位符 2"/>
          <p:cNvSpPr>
            <a:spLocks noGrp="1"/>
          </p:cNvSpPr>
          <p:nvPr>
            <p:ph idx="1"/>
          </p:nvPr>
        </p:nvSpPr>
        <p:spPr/>
        <p:txBody>
          <a:bodyPr/>
          <a:lstStyle/>
          <a:p>
            <a:r>
              <a:rPr lang="zh-CN" altLang="en-US" dirty="0"/>
              <a:t>模板尺寸对过滤器效果的影响</a:t>
            </a:r>
            <a:endParaRPr lang="en-US" altLang="zh-CN" dirty="0"/>
          </a:p>
          <a:p>
            <a:pPr lvl="1"/>
            <a:r>
              <a:rPr lang="zh-CN" altLang="en-US" sz="2000" dirty="0"/>
              <a:t>模板尺寸越大，图像越模糊，图像细节丢越多</a:t>
            </a:r>
            <a:endParaRPr lang="en-US" altLang="zh-CN" sz="2000" dirty="0"/>
          </a:p>
          <a:p>
            <a:r>
              <a:rPr lang="zh-CN" altLang="en-US" dirty="0"/>
              <a:t>平滑空域滤波的缺点和问题</a:t>
            </a:r>
            <a:endParaRPr lang="en-US" altLang="zh-CN" dirty="0"/>
          </a:p>
          <a:p>
            <a:pPr lvl="1"/>
            <a:r>
              <a:rPr lang="zh-CN" altLang="en-US" sz="2000" dirty="0"/>
              <a:t>如果图像处理的目的是去除噪音，那么，平滑滤波在去除噪声的同时也钝化了图像的边和尖锐的细节</a:t>
            </a:r>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pic>
        <p:nvPicPr>
          <p:cNvPr id="6" name="图片 5"/>
          <p:cNvPicPr>
            <a:picLocks noChangeAspect="1"/>
          </p:cNvPicPr>
          <p:nvPr/>
        </p:nvPicPr>
        <p:blipFill>
          <a:blip r:embed="rId2"/>
          <a:stretch>
            <a:fillRect/>
          </a:stretch>
        </p:blipFill>
        <p:spPr>
          <a:xfrm>
            <a:off x="755576" y="3418245"/>
            <a:ext cx="2886075" cy="2600325"/>
          </a:xfrm>
          <a:prstGeom prst="rect">
            <a:avLst/>
          </a:prstGeom>
        </p:spPr>
      </p:pic>
      <p:pic>
        <p:nvPicPr>
          <p:cNvPr id="7" name="图片 6"/>
          <p:cNvPicPr>
            <a:picLocks noChangeAspect="1"/>
          </p:cNvPicPr>
          <p:nvPr/>
        </p:nvPicPr>
        <p:blipFill>
          <a:blip r:embed="rId3"/>
          <a:stretch>
            <a:fillRect/>
          </a:stretch>
        </p:blipFill>
        <p:spPr>
          <a:xfrm>
            <a:off x="4456548" y="3406403"/>
            <a:ext cx="2847975" cy="2628900"/>
          </a:xfrm>
          <a:prstGeom prst="rect">
            <a:avLst/>
          </a:prstGeom>
        </p:spPr>
      </p:pic>
      <p:sp>
        <p:nvSpPr>
          <p:cNvPr id="8" name="文本框 7"/>
          <p:cNvSpPr txBox="1"/>
          <p:nvPr/>
        </p:nvSpPr>
        <p:spPr>
          <a:xfrm>
            <a:off x="1547664" y="6035303"/>
            <a:ext cx="115212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3x3</a:t>
            </a:r>
            <a:r>
              <a:rPr lang="zh-CN" altLang="en-US" sz="2000" dirty="0">
                <a:latin typeface="微软雅黑" panose="020B0503020204020204" pitchFamily="34" charset="-122"/>
                <a:ea typeface="微软雅黑" panose="020B0503020204020204" pitchFamily="34" charset="-122"/>
              </a:rPr>
              <a:t>模板</a:t>
            </a:r>
          </a:p>
        </p:txBody>
      </p:sp>
      <p:sp>
        <p:nvSpPr>
          <p:cNvPr id="9" name="文本框 8"/>
          <p:cNvSpPr txBox="1"/>
          <p:nvPr/>
        </p:nvSpPr>
        <p:spPr>
          <a:xfrm>
            <a:off x="5220072" y="6078694"/>
            <a:ext cx="115212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9x9</a:t>
            </a:r>
            <a:r>
              <a:rPr lang="zh-CN" altLang="en-US" sz="2000" dirty="0">
                <a:latin typeface="微软雅黑" panose="020B0503020204020204" pitchFamily="34" charset="-122"/>
                <a:ea typeface="微软雅黑" panose="020B0503020204020204" pitchFamily="34" charset="-122"/>
              </a:rPr>
              <a:t>模板</a:t>
            </a:r>
          </a:p>
        </p:txBody>
      </p:sp>
    </p:spTree>
    <p:extLst>
      <p:ext uri="{BB962C8B-B14F-4D97-AF65-F5344CB8AC3E}">
        <p14:creationId xmlns:p14="http://schemas.microsoft.com/office/powerpoint/2010/main" val="741641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000" dirty="0">
                <a:latin typeface="Times New Roman" panose="02020603050405020304" pitchFamily="18" charset="0"/>
              </a:rPr>
              <a:t> 3.5.1	</a:t>
            </a:r>
            <a:r>
              <a:rPr kumimoji="1" lang="zh-CN" altLang="en-US" sz="2000" dirty="0">
                <a:latin typeface="Times New Roman" panose="02020603050405020304" pitchFamily="18" charset="0"/>
              </a:rPr>
              <a:t>平滑线性滤波器</a:t>
            </a:r>
            <a:endParaRPr lang="zh-CN" altLang="en-US" dirty="0"/>
          </a:p>
        </p:txBody>
      </p:sp>
      <p:sp>
        <p:nvSpPr>
          <p:cNvPr id="3" name="内容占位符 2"/>
          <p:cNvSpPr>
            <a:spLocks noGrp="1"/>
          </p:cNvSpPr>
          <p:nvPr>
            <p:ph idx="1"/>
          </p:nvPr>
        </p:nvSpPr>
        <p:spPr/>
        <p:txBody>
          <a:bodyPr/>
          <a:lstStyle/>
          <a:p>
            <a:r>
              <a:rPr lang="zh-CN" altLang="en-US" dirty="0"/>
              <a:t>图像的邻域平均法</a:t>
            </a:r>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pic>
        <p:nvPicPr>
          <p:cNvPr id="5" name="内容占位符 5"/>
          <p:cNvPicPr>
            <a:picLocks noChangeAspect="1"/>
          </p:cNvPicPr>
          <p:nvPr/>
        </p:nvPicPr>
        <p:blipFill>
          <a:blip r:embed="rId2"/>
          <a:stretch>
            <a:fillRect/>
          </a:stretch>
        </p:blipFill>
        <p:spPr>
          <a:xfrm>
            <a:off x="730612" y="2060848"/>
            <a:ext cx="3667125" cy="2733675"/>
          </a:xfrm>
          <a:prstGeom prst="rect">
            <a:avLst/>
          </a:prstGeom>
        </p:spPr>
      </p:pic>
      <p:pic>
        <p:nvPicPr>
          <p:cNvPr id="6" name="图片 5"/>
          <p:cNvPicPr>
            <a:picLocks noChangeAspect="1"/>
          </p:cNvPicPr>
          <p:nvPr/>
        </p:nvPicPr>
        <p:blipFill>
          <a:blip r:embed="rId3"/>
          <a:stretch>
            <a:fillRect/>
          </a:stretch>
        </p:blipFill>
        <p:spPr>
          <a:xfrm>
            <a:off x="4573317" y="2070373"/>
            <a:ext cx="3676650" cy="2724150"/>
          </a:xfrm>
          <a:prstGeom prst="rect">
            <a:avLst/>
          </a:prstGeom>
        </p:spPr>
      </p:pic>
      <p:sp>
        <p:nvSpPr>
          <p:cNvPr id="7" name="文本框 6"/>
          <p:cNvSpPr txBox="1"/>
          <p:nvPr/>
        </p:nvSpPr>
        <p:spPr>
          <a:xfrm>
            <a:off x="1546175" y="5061127"/>
            <a:ext cx="201622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原始图像</a:t>
            </a:r>
          </a:p>
        </p:txBody>
      </p:sp>
      <p:sp>
        <p:nvSpPr>
          <p:cNvPr id="8" name="文本框 7"/>
          <p:cNvSpPr txBox="1"/>
          <p:nvPr/>
        </p:nvSpPr>
        <p:spPr>
          <a:xfrm>
            <a:off x="5131757" y="5061127"/>
            <a:ext cx="255976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邻域平均后的结果</a:t>
            </a:r>
          </a:p>
        </p:txBody>
      </p:sp>
    </p:spTree>
    <p:extLst>
      <p:ext uri="{BB962C8B-B14F-4D97-AF65-F5344CB8AC3E}">
        <p14:creationId xmlns:p14="http://schemas.microsoft.com/office/powerpoint/2010/main" val="3637692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3.5.2 </a:t>
            </a:r>
            <a:r>
              <a:rPr lang="zh-CN" altLang="en-US" dirty="0">
                <a:solidFill>
                  <a:srgbClr val="030305"/>
                </a:solidFill>
              </a:rPr>
              <a:t>统计排序滤波器</a:t>
            </a:r>
            <a:endParaRPr lang="zh-CN" altLang="en-US" dirty="0"/>
          </a:p>
        </p:txBody>
      </p:sp>
      <p:sp>
        <p:nvSpPr>
          <p:cNvPr id="3" name="内容占位符 2"/>
          <p:cNvSpPr>
            <a:spLocks noGrp="1"/>
          </p:cNvSpPr>
          <p:nvPr>
            <p:ph idx="1"/>
          </p:nvPr>
        </p:nvSpPr>
        <p:spPr/>
        <p:txBody>
          <a:bodyPr/>
          <a:lstStyle/>
          <a:p>
            <a:r>
              <a:rPr lang="zh-CN" altLang="en-US" dirty="0"/>
              <a:t>一种非线性滤波器</a:t>
            </a:r>
            <a:r>
              <a:rPr lang="en-US" altLang="zh-CN" dirty="0"/>
              <a:t>,</a:t>
            </a:r>
            <a:r>
              <a:rPr lang="zh-CN" altLang="en-US" dirty="0"/>
              <a:t>它的响应基于图像滤波器包围的图像区域中像素的排序</a:t>
            </a:r>
            <a:r>
              <a:rPr lang="en-US" altLang="zh-CN" dirty="0"/>
              <a:t>,</a:t>
            </a:r>
            <a:r>
              <a:rPr lang="zh-CN" altLang="en-US" dirty="0"/>
              <a:t>然后由</a:t>
            </a:r>
            <a:r>
              <a:rPr lang="zh-CN" altLang="en-US" dirty="0">
                <a:solidFill>
                  <a:srgbClr val="00B0F0"/>
                </a:solidFill>
              </a:rPr>
              <a:t>统计排序结果决定的值代替中心像素的值</a:t>
            </a:r>
            <a:r>
              <a:rPr lang="en-US" altLang="zh-CN" dirty="0"/>
              <a:t>.  </a:t>
            </a:r>
            <a:r>
              <a:rPr lang="zh-CN" altLang="en-US" dirty="0"/>
              <a:t>最常见的是</a:t>
            </a:r>
            <a:r>
              <a:rPr lang="zh-CN" altLang="en-US" dirty="0">
                <a:solidFill>
                  <a:srgbClr val="FF0000"/>
                </a:solidFill>
              </a:rPr>
              <a:t>中值滤波器</a:t>
            </a:r>
            <a:r>
              <a:rPr lang="zh-CN" altLang="en-US" dirty="0"/>
              <a:t> 。</a:t>
            </a:r>
            <a:endParaRPr lang="en-US" altLang="zh-CN" dirty="0"/>
          </a:p>
          <a:p>
            <a:endParaRPr lang="en-US" altLang="zh-CN" dirty="0"/>
          </a:p>
          <a:p>
            <a:r>
              <a:rPr lang="zh-CN" altLang="en-US" dirty="0"/>
              <a:t>中值滤波器</a:t>
            </a:r>
            <a:endParaRPr lang="en-US" altLang="zh-CN" dirty="0"/>
          </a:p>
          <a:p>
            <a:pPr lvl="1"/>
            <a:r>
              <a:rPr lang="zh-CN" altLang="en-US" dirty="0"/>
              <a:t>算法：先将掩模内欲求的像素及其领域的像素值排序（升序或降序），确定出中值</a:t>
            </a:r>
            <a:r>
              <a:rPr lang="en-US" altLang="zh-CN" dirty="0"/>
              <a:t>,</a:t>
            </a:r>
            <a:r>
              <a:rPr lang="zh-CN" altLang="en-US" dirty="0"/>
              <a:t>并</a:t>
            </a:r>
            <a:r>
              <a:rPr lang="zh-CN" altLang="en-US" dirty="0">
                <a:solidFill>
                  <a:srgbClr val="FF0000"/>
                </a:solidFill>
              </a:rPr>
              <a:t>将中值赋予该像素点</a:t>
            </a:r>
            <a:r>
              <a:rPr lang="en-US" altLang="zh-CN" dirty="0"/>
              <a:t>. </a:t>
            </a:r>
          </a:p>
          <a:p>
            <a:pPr lvl="1"/>
            <a:r>
              <a:rPr lang="zh-CN" altLang="en-US" dirty="0"/>
              <a:t>主要功能：使拥有不同灰度的点看起来更接近于它的邻近值。</a:t>
            </a:r>
          </a:p>
          <a:p>
            <a:pPr lvl="1"/>
            <a:r>
              <a:rPr lang="zh-CN" altLang="en-US" dirty="0"/>
              <a:t>主要用途：去除“椒盐”噪声</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a:p>
            <a:endParaRPr lang="zh-CN" altLang="en-US" dirty="0"/>
          </a:p>
        </p:txBody>
      </p:sp>
    </p:spTree>
    <p:extLst>
      <p:ext uri="{BB962C8B-B14F-4D97-AF65-F5344CB8AC3E}">
        <p14:creationId xmlns:p14="http://schemas.microsoft.com/office/powerpoint/2010/main" val="1374234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3.5.2 </a:t>
            </a:r>
            <a:r>
              <a:rPr lang="zh-CN" altLang="en-US" dirty="0">
                <a:solidFill>
                  <a:srgbClr val="030305"/>
                </a:solidFill>
              </a:rPr>
              <a:t>统计排序滤波器</a:t>
            </a:r>
            <a:endParaRPr lang="zh-CN" altLang="en-US" dirty="0"/>
          </a:p>
        </p:txBody>
      </p:sp>
      <p:sp>
        <p:nvSpPr>
          <p:cNvPr id="3" name="内容占位符 2"/>
          <p:cNvSpPr>
            <a:spLocks noGrp="1"/>
          </p:cNvSpPr>
          <p:nvPr>
            <p:ph idx="1"/>
          </p:nvPr>
        </p:nvSpPr>
        <p:spPr/>
        <p:txBody>
          <a:bodyPr/>
          <a:lstStyle/>
          <a:p>
            <a:r>
              <a:rPr lang="zh-CN" altLang="en-US" dirty="0"/>
              <a:t>中值滤波器：</a:t>
            </a:r>
            <a:endParaRPr lang="en-US" altLang="zh-CN" dirty="0"/>
          </a:p>
          <a:p>
            <a:r>
              <a:rPr lang="zh-CN" altLang="en-US" dirty="0"/>
              <a:t>中值滤波的原理</a:t>
            </a:r>
            <a:endParaRPr lang="en-US" altLang="zh-CN" dirty="0"/>
          </a:p>
          <a:p>
            <a:pPr lvl="1"/>
            <a:r>
              <a:rPr lang="zh-CN" altLang="en-US" dirty="0"/>
              <a:t>用模板区域内像素的中值，作为结果值</a:t>
            </a:r>
            <a:endParaRPr lang="en-US" altLang="zh-CN" dirty="0"/>
          </a:p>
          <a:p>
            <a:pPr lvl="1"/>
            <a:r>
              <a:rPr lang="en-US" altLang="zh-CN" dirty="0"/>
              <a:t>R=mid{   |k = 1,2,…,9}</a:t>
            </a:r>
          </a:p>
          <a:p>
            <a:pPr lvl="1"/>
            <a:r>
              <a:rPr lang="zh-CN" altLang="en-US" dirty="0"/>
              <a:t>强迫突出的亮点（暗点）更象它周围的值，以消除孤立的亮点（暗点）</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graphicFrame>
        <p:nvGraphicFramePr>
          <p:cNvPr id="6" name="对象 5"/>
          <p:cNvGraphicFramePr>
            <a:graphicFrameLocks noChangeAspect="1"/>
          </p:cNvGraphicFramePr>
          <p:nvPr/>
        </p:nvGraphicFramePr>
        <p:xfrm>
          <a:off x="2051720" y="2744960"/>
          <a:ext cx="270000" cy="324000"/>
        </p:xfrm>
        <a:graphic>
          <a:graphicData uri="http://schemas.openxmlformats.org/presentationml/2006/ole">
            <mc:AlternateContent xmlns:mc="http://schemas.openxmlformats.org/markup-compatibility/2006">
              <mc:Choice xmlns:v="urn:schemas-microsoft-com:vml" Requires="v">
                <p:oleObj spid="_x0000_s797727" name="公式" r:id="rId3" imgW="190440" imgH="228600" progId="Equation.3">
                  <p:embed/>
                </p:oleObj>
              </mc:Choice>
              <mc:Fallback>
                <p:oleObj name="公式" r:id="rId3" imgW="190440" imgH="228600" progId="Equation.3">
                  <p:embed/>
                  <p:pic>
                    <p:nvPicPr>
                      <p:cNvPr id="0" name=""/>
                      <p:cNvPicPr/>
                      <p:nvPr/>
                    </p:nvPicPr>
                    <p:blipFill>
                      <a:blip r:embed="rId4"/>
                      <a:stretch>
                        <a:fillRect/>
                      </a:stretch>
                    </p:blipFill>
                    <p:spPr>
                      <a:xfrm>
                        <a:off x="2051720" y="2744960"/>
                        <a:ext cx="270000" cy="324000"/>
                      </a:xfrm>
                      <a:prstGeom prst="rect">
                        <a:avLst/>
                      </a:prstGeom>
                    </p:spPr>
                  </p:pic>
                </p:oleObj>
              </mc:Fallback>
            </mc:AlternateContent>
          </a:graphicData>
        </a:graphic>
      </p:graphicFrame>
      <p:pic>
        <p:nvPicPr>
          <p:cNvPr id="7" name="图片 6"/>
          <p:cNvPicPr>
            <a:picLocks noChangeAspect="1"/>
          </p:cNvPicPr>
          <p:nvPr/>
        </p:nvPicPr>
        <p:blipFill>
          <a:blip r:embed="rId5"/>
          <a:stretch>
            <a:fillRect/>
          </a:stretch>
        </p:blipFill>
        <p:spPr>
          <a:xfrm>
            <a:off x="1749672" y="3746150"/>
            <a:ext cx="2281659" cy="2281659"/>
          </a:xfrm>
          <a:prstGeom prst="rect">
            <a:avLst/>
          </a:prstGeom>
        </p:spPr>
      </p:pic>
      <p:sp>
        <p:nvSpPr>
          <p:cNvPr id="9" name="右箭头 8"/>
          <p:cNvSpPr/>
          <p:nvPr/>
        </p:nvSpPr>
        <p:spPr>
          <a:xfrm>
            <a:off x="4139952" y="4653136"/>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6"/>
          <a:stretch>
            <a:fillRect/>
          </a:stretch>
        </p:blipFill>
        <p:spPr>
          <a:xfrm>
            <a:off x="5040661" y="3746150"/>
            <a:ext cx="2281659" cy="2281659"/>
          </a:xfrm>
          <a:prstGeom prst="rect">
            <a:avLst/>
          </a:prstGeom>
        </p:spPr>
      </p:pic>
    </p:spTree>
    <p:extLst>
      <p:ext uri="{BB962C8B-B14F-4D97-AF65-F5344CB8AC3E}">
        <p14:creationId xmlns:p14="http://schemas.microsoft.com/office/powerpoint/2010/main" val="3242613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3.5.2 </a:t>
            </a:r>
            <a:r>
              <a:rPr lang="zh-CN" altLang="en-US" dirty="0">
                <a:solidFill>
                  <a:srgbClr val="030305"/>
                </a:solidFill>
              </a:rPr>
              <a:t>统计排序滤波器</a:t>
            </a:r>
            <a:endParaRPr lang="zh-CN" altLang="en-US" dirty="0"/>
          </a:p>
        </p:txBody>
      </p:sp>
      <p:sp>
        <p:nvSpPr>
          <p:cNvPr id="3" name="内容占位符 2"/>
          <p:cNvSpPr>
            <a:spLocks noGrp="1"/>
          </p:cNvSpPr>
          <p:nvPr>
            <p:ph idx="1"/>
          </p:nvPr>
        </p:nvSpPr>
        <p:spPr/>
        <p:txBody>
          <a:bodyPr/>
          <a:lstStyle/>
          <a:p>
            <a:r>
              <a:rPr lang="zh-CN" altLang="en-US" dirty="0"/>
              <a:t>二维中值滤波可由下式表示：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zh-CN" altLang="en-US" dirty="0"/>
              <a:t>式中：</a:t>
            </a:r>
            <a:r>
              <a:rPr lang="en-US" altLang="zh-CN" dirty="0"/>
              <a:t>A</a:t>
            </a:r>
            <a:r>
              <a:rPr lang="zh-CN" altLang="en-US" dirty="0"/>
              <a:t>为窗口；</a:t>
            </a:r>
            <a:r>
              <a:rPr lang="en-US" altLang="zh-CN" dirty="0"/>
              <a:t>{    }</a:t>
            </a:r>
            <a:r>
              <a:rPr lang="zh-CN" altLang="en-US" dirty="0"/>
              <a:t>为一维数据序列。</a:t>
            </a:r>
            <a:endParaRPr lang="en-US" altLang="zh-CN" dirty="0"/>
          </a:p>
          <a:p>
            <a:r>
              <a:rPr lang="zh-CN" altLang="en-US" dirty="0"/>
              <a:t>二维中值滤波的</a:t>
            </a:r>
            <a:r>
              <a:rPr lang="zh-CN" altLang="en-US" dirty="0">
                <a:solidFill>
                  <a:srgbClr val="FF0000"/>
                </a:solidFill>
              </a:rPr>
              <a:t>窗口形状和尺寸对滤波效果影响较大</a:t>
            </a:r>
            <a:r>
              <a:rPr lang="zh-CN" altLang="en-US" dirty="0"/>
              <a:t>，不同的图像内容和不同的应用要求，往往</a:t>
            </a:r>
            <a:r>
              <a:rPr lang="zh-CN" altLang="en-US" dirty="0">
                <a:solidFill>
                  <a:srgbClr val="FF0000"/>
                </a:solidFill>
              </a:rPr>
              <a:t>采用不同的窗口尺寸</a:t>
            </a:r>
            <a:r>
              <a:rPr lang="zh-CN" altLang="en-US" dirty="0"/>
              <a:t>。</a:t>
            </a:r>
            <a:endParaRPr lang="en-US" altLang="zh-CN" dirty="0"/>
          </a:p>
          <a:p>
            <a:r>
              <a:rPr lang="zh-CN" altLang="en-US" dirty="0"/>
              <a:t>常用的二维中值滤波窗口主要为方形。窗口尺寸一般先用</a:t>
            </a:r>
            <a:r>
              <a:rPr lang="en-US" altLang="zh-CN" dirty="0"/>
              <a:t>3×3</a:t>
            </a:r>
            <a:r>
              <a:rPr lang="zh-CN" altLang="en-US" dirty="0"/>
              <a:t>，再取</a:t>
            </a:r>
            <a:r>
              <a:rPr lang="en-US" altLang="zh-CN" dirty="0"/>
              <a:t>5×5</a:t>
            </a:r>
            <a:r>
              <a:rPr lang="zh-CN" altLang="en-US" dirty="0"/>
              <a:t>逐渐增大，直到滤波效果满意为止。</a:t>
            </a:r>
            <a:endParaRPr lang="en-US" altLang="zh-CN" dirty="0"/>
          </a:p>
          <a:p>
            <a:r>
              <a:rPr lang="zh-CN" altLang="en-US" dirty="0"/>
              <a:t>窗口大小则以不超过图像中最小有效物体的尺寸为宜。</a:t>
            </a:r>
            <a:r>
              <a:rPr lang="zh-CN" altLang="en-US" dirty="0">
                <a:solidFill>
                  <a:srgbClr val="FF0000"/>
                </a:solidFill>
              </a:rPr>
              <a:t>如果图像中点、线、尖角细节较多，则不宜采用中值滤波</a:t>
            </a:r>
            <a:r>
              <a:rPr lang="zh-CN" altLang="en-US" dirty="0"/>
              <a:t>。</a:t>
            </a:r>
            <a:endParaRPr lang="en-US" altLang="zh-CN"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a:p>
            <a:endParaRPr lang="zh-CN" altLang="en-US" dirty="0"/>
          </a:p>
        </p:txBody>
      </p:sp>
      <p:graphicFrame>
        <p:nvGraphicFramePr>
          <p:cNvPr id="7" name="对象 6"/>
          <p:cNvGraphicFramePr>
            <a:graphicFrameLocks noChangeAspect="1"/>
          </p:cNvGraphicFramePr>
          <p:nvPr/>
        </p:nvGraphicFramePr>
        <p:xfrm>
          <a:off x="2786990" y="3194551"/>
          <a:ext cx="272842" cy="324000"/>
        </p:xfrm>
        <a:graphic>
          <a:graphicData uri="http://schemas.openxmlformats.org/presentationml/2006/ole">
            <mc:AlternateContent xmlns:mc="http://schemas.openxmlformats.org/markup-compatibility/2006">
              <mc:Choice xmlns:v="urn:schemas-microsoft-com:vml" Requires="v">
                <p:oleObj spid="_x0000_s798755" name="公式" r:id="rId4" imgW="203040" imgH="241200" progId="Equation.3">
                  <p:embed/>
                </p:oleObj>
              </mc:Choice>
              <mc:Fallback>
                <p:oleObj name="公式" r:id="rId4" imgW="203040" imgH="241200" progId="Equation.3">
                  <p:embed/>
                  <p:pic>
                    <p:nvPicPr>
                      <p:cNvPr id="0" name=""/>
                      <p:cNvPicPr/>
                      <p:nvPr/>
                    </p:nvPicPr>
                    <p:blipFill>
                      <a:blip r:embed="rId5"/>
                      <a:stretch>
                        <a:fillRect/>
                      </a:stretch>
                    </p:blipFill>
                    <p:spPr>
                      <a:xfrm>
                        <a:off x="2786990" y="3194551"/>
                        <a:ext cx="272842" cy="324000"/>
                      </a:xfrm>
                      <a:prstGeom prst="rect">
                        <a:avLst/>
                      </a:prstGeom>
                    </p:spPr>
                  </p:pic>
                </p:oleObj>
              </mc:Fallback>
            </mc:AlternateContent>
          </a:graphicData>
        </a:graphic>
      </p:graphicFrame>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084562" y="2492896"/>
            <a:ext cx="2192208" cy="468317"/>
          </a:xfrm>
          <a:prstGeom prst="rect">
            <a:avLst/>
          </a:prstGeom>
        </p:spPr>
      </p:pic>
    </p:spTree>
    <p:extLst>
      <p:ext uri="{BB962C8B-B14F-4D97-AF65-F5344CB8AC3E}">
        <p14:creationId xmlns:p14="http://schemas.microsoft.com/office/powerpoint/2010/main" val="4182756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3.5.2 </a:t>
            </a:r>
            <a:r>
              <a:rPr lang="zh-CN" altLang="en-US" dirty="0">
                <a:solidFill>
                  <a:srgbClr val="030305"/>
                </a:solidFill>
              </a:rPr>
              <a:t>统计排序滤波器</a:t>
            </a:r>
            <a:endParaRPr lang="zh-CN" altLang="en-US" dirty="0"/>
          </a:p>
        </p:txBody>
      </p:sp>
      <p:sp>
        <p:nvSpPr>
          <p:cNvPr id="3" name="内容占位符 2"/>
          <p:cNvSpPr>
            <a:spLocks noGrp="1"/>
          </p:cNvSpPr>
          <p:nvPr>
            <p:ph idx="1"/>
          </p:nvPr>
        </p:nvSpPr>
        <p:spPr/>
        <p:txBody>
          <a:bodyPr/>
          <a:lstStyle/>
          <a:p>
            <a:r>
              <a:rPr lang="zh-CN" altLang="en-US" dirty="0"/>
              <a:t>中值滤波器算法：</a:t>
            </a:r>
            <a:endParaRPr lang="en-US" altLang="zh-CN" dirty="0"/>
          </a:p>
          <a:p>
            <a:r>
              <a:rPr lang="zh-CN" altLang="en-US" dirty="0"/>
              <a:t>中值滤波算法的实现</a:t>
            </a:r>
            <a:endParaRPr lang="en-US" altLang="zh-CN" dirty="0"/>
          </a:p>
          <a:p>
            <a:pPr lvl="1"/>
            <a:r>
              <a:rPr lang="zh-CN" altLang="en-US" dirty="0"/>
              <a:t>将模板区域内的像素排序，求出中值。</a:t>
            </a:r>
            <a:endParaRPr lang="en-US" altLang="zh-CN" dirty="0"/>
          </a:p>
          <a:p>
            <a:pPr lvl="2"/>
            <a:r>
              <a:rPr lang="zh-CN" altLang="en-US" dirty="0"/>
              <a:t>例如：</a:t>
            </a:r>
            <a:r>
              <a:rPr lang="en-US" altLang="zh-CN" dirty="0"/>
              <a:t>3×3</a:t>
            </a:r>
            <a:r>
              <a:rPr lang="zh-CN" altLang="en-US" dirty="0"/>
              <a:t>的模板，第</a:t>
            </a:r>
            <a:r>
              <a:rPr lang="en-US" altLang="zh-CN" dirty="0"/>
              <a:t>5</a:t>
            </a:r>
            <a:r>
              <a:rPr lang="zh-CN" altLang="en-US" dirty="0"/>
              <a:t>大的是中值，</a:t>
            </a:r>
            <a:endParaRPr lang="en-US" altLang="zh-CN" dirty="0"/>
          </a:p>
          <a:p>
            <a:pPr lvl="2"/>
            <a:r>
              <a:rPr lang="en-US" altLang="zh-CN" dirty="0"/>
              <a:t>5×5</a:t>
            </a:r>
            <a:r>
              <a:rPr lang="zh-CN" altLang="en-US" dirty="0"/>
              <a:t>的模板，第</a:t>
            </a:r>
            <a:r>
              <a:rPr lang="en-US" altLang="zh-CN" dirty="0"/>
              <a:t>13</a:t>
            </a:r>
            <a:r>
              <a:rPr lang="zh-CN" altLang="en-US" dirty="0"/>
              <a:t>大的是中值，</a:t>
            </a:r>
            <a:endParaRPr lang="en-US" altLang="zh-CN" dirty="0"/>
          </a:p>
          <a:p>
            <a:pPr lvl="2"/>
            <a:r>
              <a:rPr lang="en-US" altLang="zh-CN" dirty="0"/>
              <a:t>7×7</a:t>
            </a:r>
            <a:r>
              <a:rPr lang="zh-CN" altLang="en-US" dirty="0"/>
              <a:t>的模板，第</a:t>
            </a:r>
            <a:r>
              <a:rPr lang="en-US" altLang="zh-CN" dirty="0"/>
              <a:t>25</a:t>
            </a:r>
            <a:r>
              <a:rPr lang="zh-CN" altLang="en-US" dirty="0"/>
              <a:t>大的是中值，</a:t>
            </a:r>
            <a:endParaRPr lang="en-US" altLang="zh-CN" dirty="0"/>
          </a:p>
          <a:p>
            <a:pPr lvl="2"/>
            <a:r>
              <a:rPr lang="en-US" altLang="zh-CN" dirty="0"/>
              <a:t>9×9</a:t>
            </a:r>
            <a:r>
              <a:rPr lang="zh-CN" altLang="en-US" dirty="0"/>
              <a:t>的模板，第</a:t>
            </a:r>
            <a:r>
              <a:rPr lang="en-US" altLang="zh-CN" dirty="0"/>
              <a:t>41</a:t>
            </a:r>
            <a:r>
              <a:rPr lang="zh-CN" altLang="en-US" dirty="0"/>
              <a:t>大的是中值。</a:t>
            </a:r>
            <a:endParaRPr lang="en-US" altLang="zh-CN" dirty="0"/>
          </a:p>
          <a:p>
            <a:pPr lvl="1"/>
            <a:r>
              <a:rPr lang="zh-CN" altLang="en-US" dirty="0"/>
              <a:t>对于同值像素，连续排列。</a:t>
            </a:r>
            <a:endParaRPr lang="en-US" altLang="zh-CN" dirty="0"/>
          </a:p>
          <a:p>
            <a:pPr lvl="2"/>
            <a:r>
              <a:rPr lang="zh-CN" altLang="en-US" dirty="0"/>
              <a:t>如（</a:t>
            </a:r>
            <a:r>
              <a:rPr lang="en-US" altLang="zh-CN" dirty="0"/>
              <a:t>10,15,20,20,20,20,20,25,100</a:t>
            </a:r>
            <a:r>
              <a:rPr lang="zh-CN" altLang="en-US" dirty="0"/>
              <a:t>）</a:t>
            </a:r>
            <a:endParaRPr lang="en-US" altLang="zh-CN" dirty="0"/>
          </a:p>
          <a:p>
            <a:r>
              <a:rPr lang="zh-CN" altLang="en-US" dirty="0"/>
              <a:t>中值滤波算法的特点</a:t>
            </a:r>
            <a:endParaRPr lang="en-US" altLang="zh-CN" dirty="0"/>
          </a:p>
          <a:p>
            <a:pPr lvl="1"/>
            <a:r>
              <a:rPr lang="zh-CN" altLang="en-US" dirty="0"/>
              <a:t>在去除噪音的同时，可以比较好地保留边的锐度和图像细节</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spTree>
    <p:extLst>
      <p:ext uri="{BB962C8B-B14F-4D97-AF65-F5344CB8AC3E}">
        <p14:creationId xmlns:p14="http://schemas.microsoft.com/office/powerpoint/2010/main" val="1169058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3.5.2 </a:t>
            </a:r>
            <a:r>
              <a:rPr lang="zh-CN" altLang="en-US" dirty="0">
                <a:solidFill>
                  <a:srgbClr val="030305"/>
                </a:solidFill>
              </a:rPr>
              <a:t>统计排序滤波器</a:t>
            </a:r>
            <a:endParaRPr lang="zh-CN" altLang="en-US" dirty="0"/>
          </a:p>
        </p:txBody>
      </p:sp>
      <p:sp>
        <p:nvSpPr>
          <p:cNvPr id="3" name="内容占位符 2"/>
          <p:cNvSpPr>
            <a:spLocks noGrp="1"/>
          </p:cNvSpPr>
          <p:nvPr>
            <p:ph idx="1"/>
          </p:nvPr>
        </p:nvSpPr>
        <p:spPr/>
        <p:txBody>
          <a:bodyPr/>
          <a:lstStyle/>
          <a:p>
            <a:r>
              <a:rPr lang="zh-CN" altLang="en-US"/>
              <a:t>中值滤波示意图：例</a:t>
            </a:r>
            <a:r>
              <a:rPr lang="en-US" altLang="zh-CN"/>
              <a:t>3.14</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3.5  </a:t>
            </a:r>
            <a:r>
              <a:rPr lang="zh-CN" altLang="en-US" dirty="0">
                <a:solidFill>
                  <a:srgbClr val="030305"/>
                </a:solidFill>
              </a:rPr>
              <a:t>空间平滑滤波器</a:t>
            </a:r>
          </a:p>
        </p:txBody>
      </p:sp>
      <p:pic>
        <p:nvPicPr>
          <p:cNvPr id="5" name="图片 4"/>
          <p:cNvPicPr>
            <a:picLocks noChangeAspect="1"/>
          </p:cNvPicPr>
          <p:nvPr/>
        </p:nvPicPr>
        <p:blipFill>
          <a:blip r:embed="rId2"/>
          <a:stretch>
            <a:fillRect/>
          </a:stretch>
        </p:blipFill>
        <p:spPr>
          <a:xfrm>
            <a:off x="539552" y="2092615"/>
            <a:ext cx="2676060" cy="2736422"/>
          </a:xfrm>
          <a:prstGeom prst="rect">
            <a:avLst/>
          </a:prstGeom>
        </p:spPr>
      </p:pic>
      <p:pic>
        <p:nvPicPr>
          <p:cNvPr id="6" name="图片 5"/>
          <p:cNvPicPr>
            <a:picLocks noChangeAspect="1"/>
          </p:cNvPicPr>
          <p:nvPr/>
        </p:nvPicPr>
        <p:blipFill>
          <a:blip r:embed="rId3"/>
          <a:stretch>
            <a:fillRect/>
          </a:stretch>
        </p:blipFill>
        <p:spPr>
          <a:xfrm>
            <a:off x="3275856" y="2132856"/>
            <a:ext cx="2605638" cy="2696181"/>
          </a:xfrm>
          <a:prstGeom prst="rect">
            <a:avLst/>
          </a:prstGeom>
        </p:spPr>
      </p:pic>
      <p:pic>
        <p:nvPicPr>
          <p:cNvPr id="7" name="图片 6"/>
          <p:cNvPicPr>
            <a:picLocks noChangeAspect="1"/>
          </p:cNvPicPr>
          <p:nvPr/>
        </p:nvPicPr>
        <p:blipFill>
          <a:blip r:embed="rId4"/>
          <a:stretch>
            <a:fillRect/>
          </a:stretch>
        </p:blipFill>
        <p:spPr>
          <a:xfrm>
            <a:off x="5945485" y="2132321"/>
            <a:ext cx="2575456" cy="2706241"/>
          </a:xfrm>
          <a:prstGeom prst="rect">
            <a:avLst/>
          </a:prstGeom>
        </p:spPr>
      </p:pic>
      <p:sp>
        <p:nvSpPr>
          <p:cNvPr id="8" name="文本框 7"/>
          <p:cNvSpPr txBox="1"/>
          <p:nvPr/>
        </p:nvSpPr>
        <p:spPr>
          <a:xfrm>
            <a:off x="1063337" y="4914915"/>
            <a:ext cx="163009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原始图像</a:t>
            </a:r>
          </a:p>
        </p:txBody>
      </p:sp>
      <p:sp>
        <p:nvSpPr>
          <p:cNvPr id="10" name="文本框 9"/>
          <p:cNvSpPr txBox="1"/>
          <p:nvPr/>
        </p:nvSpPr>
        <p:spPr>
          <a:xfrm>
            <a:off x="3481990" y="4914915"/>
            <a:ext cx="217313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(b)3×3</a:t>
            </a:r>
            <a:r>
              <a:rPr lang="zh-CN" altLang="en-US" sz="2000" dirty="0">
                <a:latin typeface="微软雅黑" panose="020B0503020204020204" pitchFamily="34" charset="-122"/>
                <a:ea typeface="微软雅黑" panose="020B0503020204020204" pitchFamily="34" charset="-122"/>
              </a:rPr>
              <a:t>均值去噪</a:t>
            </a:r>
          </a:p>
        </p:txBody>
      </p:sp>
      <p:sp>
        <p:nvSpPr>
          <p:cNvPr id="11" name="文本框 10"/>
          <p:cNvSpPr txBox="1"/>
          <p:nvPr/>
        </p:nvSpPr>
        <p:spPr>
          <a:xfrm>
            <a:off x="6175977" y="4914915"/>
            <a:ext cx="205791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(c)3×3</a:t>
            </a:r>
            <a:r>
              <a:rPr lang="zh-CN" altLang="en-US" sz="2000" dirty="0">
                <a:latin typeface="微软雅黑" panose="020B0503020204020204" pitchFamily="34" charset="-122"/>
                <a:ea typeface="微软雅黑" panose="020B0503020204020204" pitchFamily="34" charset="-122"/>
              </a:rPr>
              <a:t>中值去噪</a:t>
            </a:r>
          </a:p>
        </p:txBody>
      </p:sp>
    </p:spTree>
    <p:extLst>
      <p:ext uri="{BB962C8B-B14F-4D97-AF65-F5344CB8AC3E}">
        <p14:creationId xmlns:p14="http://schemas.microsoft.com/office/powerpoint/2010/main" val="3144474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1950" y="1685859"/>
            <a:ext cx="8229600" cy="4839485"/>
          </a:xfrm>
        </p:spPr>
        <p:txBody>
          <a:bodyPr/>
          <a:lstStyle/>
          <a:p>
            <a:r>
              <a:rPr lang="zh-CN" altLang="en-US" dirty="0"/>
              <a:t>锐化处理的目的：是突出图像中的细节或者增强被模糊了的细节</a:t>
            </a:r>
            <a:r>
              <a:rPr lang="en-US" altLang="zh-CN" dirty="0"/>
              <a:t>.</a:t>
            </a:r>
          </a:p>
          <a:p>
            <a:r>
              <a:rPr lang="zh-CN" altLang="en-US" dirty="0"/>
              <a:t>锐化处理可以用</a:t>
            </a:r>
            <a:r>
              <a:rPr lang="zh-CN" altLang="en-US" dirty="0">
                <a:solidFill>
                  <a:srgbClr val="FF0000"/>
                </a:solidFill>
              </a:rPr>
              <a:t>空间微分</a:t>
            </a:r>
            <a:r>
              <a:rPr lang="zh-CN" altLang="en-US" dirty="0"/>
              <a:t>来完成</a:t>
            </a:r>
            <a:r>
              <a:rPr lang="en-US" altLang="zh-CN" dirty="0"/>
              <a:t>. </a:t>
            </a:r>
          </a:p>
          <a:p>
            <a:r>
              <a:rPr lang="zh-CN" altLang="en-US" dirty="0"/>
              <a:t>我们最感兴趣的是微分算子在①恒定灰度区域</a:t>
            </a:r>
            <a:r>
              <a:rPr lang="en-US" altLang="zh-CN" dirty="0"/>
              <a:t>(</a:t>
            </a:r>
            <a:r>
              <a:rPr lang="zh-CN" altLang="en-US" dirty="0"/>
              <a:t>平坦段</a:t>
            </a:r>
            <a:r>
              <a:rPr lang="en-US" altLang="zh-CN" dirty="0"/>
              <a:t>)</a:t>
            </a:r>
            <a:r>
              <a:rPr lang="zh-CN" altLang="en-US" dirty="0"/>
              <a:t>、②突变的开头与结尾</a:t>
            </a:r>
            <a:r>
              <a:rPr lang="en-US" altLang="zh-CN" dirty="0"/>
              <a:t>(</a:t>
            </a:r>
            <a:r>
              <a:rPr lang="zh-CN" altLang="en-US" dirty="0"/>
              <a:t>阶梯与斜坡突变</a:t>
            </a:r>
            <a:r>
              <a:rPr lang="en-US" altLang="zh-CN" dirty="0"/>
              <a:t>)</a:t>
            </a:r>
            <a:r>
              <a:rPr lang="zh-CN" altLang="en-US" dirty="0"/>
              <a:t>以及③沿着灰度级斜坡处的特性。</a:t>
            </a:r>
            <a:endParaRPr lang="en-US" altLang="zh-CN" dirty="0"/>
          </a:p>
          <a:p>
            <a:r>
              <a:rPr lang="zh-CN" altLang="en-US" dirty="0"/>
              <a:t> 对于一阶微分必须保证： </a:t>
            </a:r>
            <a:endParaRPr lang="en-US" altLang="zh-CN" dirty="0"/>
          </a:p>
          <a:p>
            <a:pPr lvl="1"/>
            <a:r>
              <a:rPr lang="zh-CN" altLang="en-US" dirty="0"/>
              <a:t>平坦段微分值为零 </a:t>
            </a:r>
          </a:p>
          <a:p>
            <a:pPr lvl="1"/>
            <a:r>
              <a:rPr lang="zh-CN" altLang="en-US" dirty="0"/>
              <a:t>在灰度阶梯或斜坡的起点处微分值</a:t>
            </a:r>
            <a:r>
              <a:rPr lang="zh-CN" altLang="en-US" b="1" dirty="0"/>
              <a:t>非零</a:t>
            </a:r>
            <a:r>
              <a:rPr lang="zh-CN" altLang="en-US" dirty="0"/>
              <a:t> </a:t>
            </a:r>
          </a:p>
          <a:p>
            <a:pPr lvl="1"/>
            <a:r>
              <a:rPr lang="zh-CN" altLang="en-US" dirty="0"/>
              <a:t> 沿着斜坡面微分值</a:t>
            </a:r>
            <a:r>
              <a:rPr lang="zh-CN" altLang="en-US" b="1" dirty="0"/>
              <a:t>非零</a:t>
            </a:r>
            <a:endParaRPr lang="en-US" altLang="zh-CN" b="1" dirty="0"/>
          </a:p>
          <a:p>
            <a:r>
              <a:rPr lang="zh-CN" altLang="en-US" dirty="0"/>
              <a:t>对于二阶微分必须保证</a:t>
            </a:r>
            <a:r>
              <a:rPr lang="en-US" altLang="zh-CN" dirty="0"/>
              <a:t>:</a:t>
            </a:r>
          </a:p>
          <a:p>
            <a:pPr lvl="1"/>
            <a:r>
              <a:rPr lang="zh-CN" altLang="en-US" dirty="0"/>
              <a:t>在平坦区微分值为零</a:t>
            </a:r>
          </a:p>
          <a:p>
            <a:pPr lvl="1"/>
            <a:r>
              <a:rPr lang="zh-CN" altLang="en-US" dirty="0"/>
              <a:t>在灰度阶梯或斜坡的起始点处微分值</a:t>
            </a:r>
            <a:r>
              <a:rPr lang="zh-CN" altLang="en-US" b="1" dirty="0"/>
              <a:t>非零</a:t>
            </a:r>
          </a:p>
          <a:p>
            <a:pPr lvl="1"/>
            <a:r>
              <a:rPr lang="zh-CN" altLang="en-US" dirty="0"/>
              <a:t>沿着斜坡面微分值为零</a:t>
            </a:r>
            <a:endParaRPr lang="en-US" altLang="zh-CN" dirty="0"/>
          </a:p>
          <a:p>
            <a:pPr lvl="1"/>
            <a:endParaRPr lang="zh-CN" altLang="en-US" dirty="0"/>
          </a:p>
          <a:p>
            <a:endParaRPr lang="zh-CN" altLang="en-US" dirty="0"/>
          </a:p>
          <a:p>
            <a:pPr marL="457200" lvl="1" indent="0">
              <a:buNone/>
            </a:pPr>
            <a:endParaRPr lang="zh-CN" altLang="en-US" dirty="0"/>
          </a:p>
          <a:p>
            <a:endParaRPr lang="en-US" altLang="zh-CN" dirty="0"/>
          </a:p>
          <a:p>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spTree>
    <p:extLst>
      <p:ext uri="{BB962C8B-B14F-4D97-AF65-F5344CB8AC3E}">
        <p14:creationId xmlns:p14="http://schemas.microsoft.com/office/powerpoint/2010/main" val="212662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应用举例</a:t>
            </a:r>
          </a:p>
        </p:txBody>
      </p:sp>
      <p:sp>
        <p:nvSpPr>
          <p:cNvPr id="3" name="内容占位符 2"/>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1x1</a:t>
            </a:r>
            <a:r>
              <a:rPr lang="zh-CN" altLang="en-US" dirty="0"/>
              <a:t>邻域 </a:t>
            </a:r>
            <a:r>
              <a:rPr lang="en-US" altLang="zh-CN" dirty="0"/>
              <a:t>-&gt; </a:t>
            </a:r>
            <a:r>
              <a:rPr lang="zh-CN" altLang="en-US" dirty="0"/>
              <a:t>基本的灰度变换</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更大的邻域会有更多的灵活性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一般的方法是利用点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事先定义的邻域里的一个函数来决定 </a:t>
            </a:r>
            <a:r>
              <a:rPr lang="en-US" altLang="zh-CN" dirty="0">
                <a:latin typeface="微软雅黑" panose="020B0503020204020204" pitchFamily="34" charset="-122"/>
                <a:ea typeface="微软雅黑" panose="020B0503020204020204" pitchFamily="34" charset="-122"/>
              </a:rPr>
              <a:t>g </a:t>
            </a:r>
            <a:r>
              <a:rPr lang="zh-CN" altLang="en-US" dirty="0">
                <a:latin typeface="微软雅黑" panose="020B0503020204020204" pitchFamily="34" charset="-122"/>
                <a:ea typeface="微软雅黑" panose="020B0503020204020204" pitchFamily="34" charset="-122"/>
              </a:rPr>
              <a:t>在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主要是利用所谓的模板（也称为滤波器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掩模）</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模板是一个小的</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二维阵列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模板的系数值决定了处理的性质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如图像尖锐化等</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以这种方法为基础的增强技术通常是指</a:t>
            </a:r>
            <a:r>
              <a:rPr lang="zh-CN" altLang="en-US" dirty="0">
                <a:solidFill>
                  <a:srgbClr val="FF0000"/>
                </a:solidFill>
                <a:latin typeface="微软雅黑" panose="020B0503020204020204" pitchFamily="34" charset="-122"/>
                <a:ea typeface="微软雅黑" panose="020B0503020204020204" pitchFamily="34" charset="-122"/>
              </a:rPr>
              <a:t>模板处理</a:t>
            </a:r>
            <a:r>
              <a:rPr lang="zh-CN" altLang="en-US" dirty="0">
                <a:latin typeface="微软雅黑" panose="020B0503020204020204" pitchFamily="34" charset="-122"/>
                <a:ea typeface="微软雅黑" panose="020B0503020204020204" pitchFamily="34" charset="-122"/>
              </a:rPr>
              <a:t>或</a:t>
            </a:r>
            <a:r>
              <a:rPr lang="zh-CN" altLang="en-US" dirty="0">
                <a:solidFill>
                  <a:srgbClr val="FF0000"/>
                </a:solidFill>
                <a:latin typeface="微软雅黑" panose="020B0503020204020204" pitchFamily="34" charset="-122"/>
                <a:ea typeface="微软雅黑" panose="020B0503020204020204" pitchFamily="34" charset="-122"/>
              </a:rPr>
              <a:t>空域滤波</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a:solidFill>
                  <a:srgbClr val="000000"/>
                </a:solidFill>
              </a:rPr>
              <a:t>3.1  </a:t>
            </a:r>
            <a:r>
              <a:rPr lang="zh-CN" altLang="en-US" dirty="0">
                <a:solidFill>
                  <a:srgbClr val="000000"/>
                </a:solidFill>
              </a:rPr>
              <a:t>背景知识</a:t>
            </a:r>
            <a:endParaRPr lang="zh-CN" altLang="en-US" dirty="0"/>
          </a:p>
        </p:txBody>
      </p:sp>
    </p:spTree>
    <p:extLst>
      <p:ext uri="{BB962C8B-B14F-4D97-AF65-F5344CB8AC3E}">
        <p14:creationId xmlns:p14="http://schemas.microsoft.com/office/powerpoint/2010/main" val="3870427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由于我们处理的是数字量</a:t>
            </a:r>
            <a:r>
              <a:rPr lang="en-US" altLang="zh-CN" dirty="0"/>
              <a:t>,</a:t>
            </a:r>
            <a:r>
              <a:rPr lang="zh-CN" altLang="en-US" dirty="0"/>
              <a:t>最大灰度级的变化是有限的</a:t>
            </a:r>
            <a:r>
              <a:rPr lang="en-US" altLang="zh-CN" dirty="0"/>
              <a:t>,</a:t>
            </a:r>
            <a:r>
              <a:rPr lang="zh-CN" altLang="en-US" dirty="0"/>
              <a:t>变换发生的最短距离是在两个相邻像素之间</a:t>
            </a:r>
            <a:r>
              <a:rPr lang="en-US" altLang="zh-CN" dirty="0"/>
              <a:t>.</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a:p>
            <a:endParaRPr lang="zh-CN" alt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2478504455"/>
              </p:ext>
            </p:extLst>
          </p:nvPr>
        </p:nvGraphicFramePr>
        <p:xfrm>
          <a:off x="683568" y="3064906"/>
          <a:ext cx="6553200" cy="736600"/>
        </p:xfrm>
        <a:graphic>
          <a:graphicData uri="http://schemas.openxmlformats.org/presentationml/2006/ole">
            <mc:AlternateContent xmlns:mc="http://schemas.openxmlformats.org/markup-compatibility/2006">
              <mc:Choice xmlns:v="urn:schemas-microsoft-com:vml" Requires="v">
                <p:oleObj spid="_x0000_s799836" name="Equation" r:id="rId3" imgW="3504960" imgH="393480" progId="Equation.DSMT4">
                  <p:embed/>
                </p:oleObj>
              </mc:Choice>
              <mc:Fallback>
                <p:oleObj name="Equation" r:id="rId3" imgW="35049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064906"/>
                        <a:ext cx="65532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ChangeArrowheads="1"/>
          </p:cNvSpPr>
          <p:nvPr/>
        </p:nvSpPr>
        <p:spPr bwMode="auto">
          <a:xfrm>
            <a:off x="596864" y="3880659"/>
            <a:ext cx="387988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用差分定义一元函数的二阶微分</a:t>
            </a:r>
            <a:r>
              <a:rPr kumimoji="1" lang="en-US" altLang="zh-CN" sz="2000" dirty="0">
                <a:latin typeface="微软雅黑" panose="020B0503020204020204" pitchFamily="34" charset="-122"/>
                <a:ea typeface="微软雅黑" panose="020B0503020204020204" pitchFamily="34" charset="-122"/>
              </a:rPr>
              <a:t>:</a:t>
            </a:r>
          </a:p>
        </p:txBody>
      </p:sp>
      <p:graphicFrame>
        <p:nvGraphicFramePr>
          <p:cNvPr id="8" name="Object 6"/>
          <p:cNvGraphicFramePr>
            <a:graphicFrameLocks noChangeAspect="1"/>
          </p:cNvGraphicFramePr>
          <p:nvPr/>
        </p:nvGraphicFramePr>
        <p:xfrm>
          <a:off x="630425" y="4341748"/>
          <a:ext cx="5181600" cy="804862"/>
        </p:xfrm>
        <a:graphic>
          <a:graphicData uri="http://schemas.openxmlformats.org/presentationml/2006/ole">
            <mc:AlternateContent xmlns:mc="http://schemas.openxmlformats.org/markup-compatibility/2006">
              <mc:Choice xmlns:v="urn:schemas-microsoft-com:vml" Requires="v">
                <p:oleObj spid="_x0000_s799837" name="Equation" r:id="rId5" imgW="2692080" imgH="419040" progId="Equation.DSMT4">
                  <p:embed/>
                </p:oleObj>
              </mc:Choice>
              <mc:Fallback>
                <p:oleObj name="Equation" r:id="rId5" imgW="26920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425" y="4341748"/>
                        <a:ext cx="5181600"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10"/>
          <p:cNvGrpSpPr>
            <a:grpSpLocks/>
          </p:cNvGrpSpPr>
          <p:nvPr/>
        </p:nvGrpSpPr>
        <p:grpSpPr bwMode="auto">
          <a:xfrm>
            <a:off x="683568" y="2591447"/>
            <a:ext cx="4256088" cy="401638"/>
            <a:chOff x="521" y="1525"/>
            <a:chExt cx="2681" cy="253"/>
          </a:xfrm>
        </p:grpSpPr>
        <p:sp>
          <p:nvSpPr>
            <p:cNvPr id="11" name="Rectangle 7"/>
            <p:cNvSpPr>
              <a:spLocks noChangeArrowheads="1"/>
            </p:cNvSpPr>
            <p:nvPr/>
          </p:nvSpPr>
          <p:spPr bwMode="auto">
            <a:xfrm>
              <a:off x="521" y="1525"/>
              <a:ext cx="268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用差分定义一元函数        一阶微分</a:t>
              </a:r>
              <a:r>
                <a:rPr kumimoji="1" lang="en-US" altLang="zh-CN" sz="2000" dirty="0">
                  <a:latin typeface="微软雅黑" panose="020B0503020204020204" pitchFamily="34" charset="-122"/>
                  <a:ea typeface="微软雅黑" panose="020B0503020204020204" pitchFamily="34" charset="-122"/>
                </a:rPr>
                <a:t>:</a:t>
              </a:r>
            </a:p>
          </p:txBody>
        </p:sp>
        <p:graphicFrame>
          <p:nvGraphicFramePr>
            <p:cNvPr id="12" name="Object 9"/>
            <p:cNvGraphicFramePr>
              <a:graphicFrameLocks noChangeAspect="1"/>
            </p:cNvGraphicFramePr>
            <p:nvPr/>
          </p:nvGraphicFramePr>
          <p:xfrm>
            <a:off x="2097" y="1571"/>
            <a:ext cx="329" cy="181"/>
          </p:xfrm>
          <a:graphic>
            <a:graphicData uri="http://schemas.openxmlformats.org/presentationml/2006/ole">
              <mc:AlternateContent xmlns:mc="http://schemas.openxmlformats.org/markup-compatibility/2006">
                <mc:Choice xmlns:v="urn:schemas-microsoft-com:vml" Requires="v">
                  <p:oleObj spid="_x0000_s799838" name="Equation" r:id="rId7" imgW="368280" imgH="203040" progId="Equation.DSMT4">
                    <p:embed/>
                  </p:oleObj>
                </mc:Choice>
                <mc:Fallback>
                  <p:oleObj name="Equation" r:id="rId7" imgW="36828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7" y="1571"/>
                          <a:ext cx="329"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5" name="矩形 4"/>
              <p:cNvSpPr/>
              <p:nvPr/>
            </p:nvSpPr>
            <p:spPr>
              <a:xfrm>
                <a:off x="4346844" y="2993085"/>
                <a:ext cx="4797156" cy="10081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800" dirty="0">
                    <a:solidFill>
                      <a:srgbClr val="FF0000"/>
                    </a:solidFill>
                  </a:rPr>
                  <a:t>就是从连续函数的定义里，把</a:t>
                </a:r>
                <a14:m>
                  <m:oMath xmlns:m="http://schemas.openxmlformats.org/officeDocument/2006/math">
                    <m:r>
                      <m:rPr>
                        <m:sty m:val="p"/>
                      </m:rPr>
                      <a:rPr lang="en-US" altLang="zh-CN" sz="1800" b="0" i="0" smtClean="0">
                        <a:solidFill>
                          <a:srgbClr val="FF0000"/>
                        </a:solidFill>
                        <a:latin typeface="Cambria Math" panose="02040503050406030204" pitchFamily="18" charset="0"/>
                      </a:rPr>
                      <m:t>Δ</m:t>
                    </m:r>
                    <m:r>
                      <a:rPr lang="en-US" altLang="zh-CN" sz="1800" b="0" i="1" smtClean="0">
                        <a:solidFill>
                          <a:srgbClr val="FF0000"/>
                        </a:solidFill>
                        <a:latin typeface="Cambria Math" panose="02040503050406030204" pitchFamily="18" charset="0"/>
                      </a:rPr>
                      <m:t>𝑥</m:t>
                    </m:r>
                  </m:oMath>
                </a14:m>
                <a:r>
                  <a:rPr lang="zh-CN" altLang="en-US" sz="1800" dirty="0">
                    <a:solidFill>
                      <a:srgbClr val="FF0000"/>
                    </a:solidFill>
                  </a:rPr>
                  <a:t>变为</a:t>
                </a:r>
                <a:r>
                  <a:rPr lang="en-US" altLang="zh-CN" sz="1800" dirty="0">
                    <a:solidFill>
                      <a:srgbClr val="FF0000"/>
                    </a:solidFill>
                  </a:rPr>
                  <a:t>1</a:t>
                </a:r>
                <a:endParaRPr lang="zh-CN" altLang="en-US" sz="1800"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346844" y="2993085"/>
                <a:ext cx="4797156" cy="1008112"/>
              </a:xfrm>
              <a:prstGeom prst="rect">
                <a:avLst/>
              </a:prstGeom>
              <a:blipFill>
                <a:blip r:embed="rId9"/>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5371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412875"/>
            <a:ext cx="5256212"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1692275" y="5581650"/>
            <a:ext cx="871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1800" b="1">
                <a:solidFill>
                  <a:srgbClr val="FF0000"/>
                </a:solidFill>
                <a:latin typeface="Times New Roman" panose="02020603050405020304" pitchFamily="18" charset="0"/>
              </a:rPr>
              <a:t>图像带</a:t>
            </a:r>
          </a:p>
        </p:txBody>
      </p:sp>
      <p:sp>
        <p:nvSpPr>
          <p:cNvPr id="7" name="Text Box 6"/>
          <p:cNvSpPr txBox="1">
            <a:spLocks noChangeArrowheads="1"/>
          </p:cNvSpPr>
          <p:nvPr/>
        </p:nvSpPr>
        <p:spPr bwMode="auto">
          <a:xfrm>
            <a:off x="1692275" y="5942013"/>
            <a:ext cx="1101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1800" b="1">
                <a:solidFill>
                  <a:srgbClr val="FF0000"/>
                </a:solidFill>
                <a:latin typeface="Times New Roman" panose="02020603050405020304" pitchFamily="18" charset="0"/>
              </a:rPr>
              <a:t>一阶微分</a:t>
            </a:r>
          </a:p>
        </p:txBody>
      </p:sp>
      <p:sp>
        <p:nvSpPr>
          <p:cNvPr id="8" name="Text Box 7"/>
          <p:cNvSpPr txBox="1">
            <a:spLocks noChangeArrowheads="1"/>
          </p:cNvSpPr>
          <p:nvPr/>
        </p:nvSpPr>
        <p:spPr bwMode="auto">
          <a:xfrm>
            <a:off x="1692275" y="6302375"/>
            <a:ext cx="1101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1800" b="1">
                <a:solidFill>
                  <a:srgbClr val="FF0000"/>
                </a:solidFill>
                <a:latin typeface="Times New Roman" panose="02020603050405020304" pitchFamily="18" charset="0"/>
              </a:rPr>
              <a:t>二阶微分</a:t>
            </a:r>
          </a:p>
        </p:txBody>
      </p:sp>
      <p:sp>
        <p:nvSpPr>
          <p:cNvPr id="9" name="Rectangle 8"/>
          <p:cNvSpPr>
            <a:spLocks noChangeArrowheads="1"/>
          </p:cNvSpPr>
          <p:nvPr/>
        </p:nvSpPr>
        <p:spPr bwMode="auto">
          <a:xfrm>
            <a:off x="3778250" y="620713"/>
            <a:ext cx="5365750" cy="3749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latin typeface="Times New Roman" panose="02020603050405020304" pitchFamily="18" charset="0"/>
                <a:ea typeface="楷体_GB2312" pitchFamily="49" charset="-122"/>
              </a:rPr>
              <a:t> </a:t>
            </a:r>
            <a:r>
              <a:rPr kumimoji="1" lang="zh-CN" altLang="en-US" sz="2000" b="1" dirty="0">
                <a:latin typeface="Times New Roman" panose="02020603050405020304" pitchFamily="18" charset="0"/>
                <a:ea typeface="楷体_GB2312" pitchFamily="49" charset="-122"/>
              </a:rPr>
              <a:t>一阶微分和二阶微分的区别</a:t>
            </a:r>
            <a:r>
              <a:rPr kumimoji="1" lang="en-US" altLang="zh-CN" sz="2000" b="1" dirty="0">
                <a:latin typeface="Times New Roman" panose="02020603050405020304" pitchFamily="18" charset="0"/>
                <a:ea typeface="楷体_GB2312" pitchFamily="49" charset="-122"/>
              </a:rPr>
              <a:t>:</a:t>
            </a:r>
          </a:p>
          <a:p>
            <a:r>
              <a:rPr kumimoji="1" lang="en-US" altLang="zh-CN" sz="2000" b="1" dirty="0">
                <a:latin typeface="Times New Roman" panose="02020603050405020304" pitchFamily="18" charset="0"/>
                <a:ea typeface="楷体_GB2312" pitchFamily="49" charset="-122"/>
              </a:rPr>
              <a:t>(1)</a:t>
            </a:r>
            <a:r>
              <a:rPr kumimoji="1" lang="zh-CN" altLang="en-US" sz="2000" b="1" dirty="0">
                <a:latin typeface="Times New Roman" panose="02020603050405020304" pitchFamily="18" charset="0"/>
                <a:ea typeface="楷体_GB2312" pitchFamily="49" charset="-122"/>
              </a:rPr>
              <a:t>一阶微分处理通常会产生较宽的边缘</a:t>
            </a:r>
          </a:p>
          <a:p>
            <a:r>
              <a:rPr kumimoji="1" lang="en-US" altLang="zh-CN" sz="2000" b="1" dirty="0">
                <a:latin typeface="Times New Roman" panose="02020603050405020304" pitchFamily="18" charset="0"/>
                <a:ea typeface="楷体_GB2312" pitchFamily="49" charset="-122"/>
              </a:rPr>
              <a:t>(2)</a:t>
            </a:r>
            <a:r>
              <a:rPr kumimoji="1" lang="zh-CN" altLang="en-US" sz="2000" b="1" dirty="0">
                <a:latin typeface="Times New Roman" panose="02020603050405020304" pitchFamily="18" charset="0"/>
                <a:ea typeface="楷体_GB2312" pitchFamily="49" charset="-122"/>
              </a:rPr>
              <a:t>二阶微分处理对细节有较强的响应</a:t>
            </a:r>
            <a:r>
              <a:rPr kumimoji="1" lang="en-US" altLang="zh-CN"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rPr>
              <a:t>如细线和孤立点</a:t>
            </a:r>
          </a:p>
          <a:p>
            <a:r>
              <a:rPr kumimoji="1" lang="en-US" altLang="zh-CN" sz="2000" b="1" dirty="0">
                <a:latin typeface="Times New Roman" panose="02020603050405020304" pitchFamily="18" charset="0"/>
                <a:ea typeface="楷体_GB2312" pitchFamily="49" charset="-122"/>
              </a:rPr>
              <a:t>(3)</a:t>
            </a:r>
            <a:r>
              <a:rPr kumimoji="1" lang="zh-CN" altLang="en-US" sz="2000" b="1" dirty="0">
                <a:latin typeface="Times New Roman" panose="02020603050405020304" pitchFamily="18" charset="0"/>
                <a:ea typeface="楷体_GB2312" pitchFamily="49" charset="-122"/>
              </a:rPr>
              <a:t>一阶微分处理一般对灰度阶梯有较强的响应</a:t>
            </a:r>
          </a:p>
          <a:p>
            <a:r>
              <a:rPr kumimoji="1" lang="en-US" altLang="zh-CN" sz="2000" b="1" dirty="0">
                <a:latin typeface="Times New Roman" panose="02020603050405020304" pitchFamily="18" charset="0"/>
                <a:ea typeface="楷体_GB2312" pitchFamily="49" charset="-122"/>
              </a:rPr>
              <a:t>(4)</a:t>
            </a:r>
            <a:r>
              <a:rPr kumimoji="1" lang="zh-CN" altLang="en-US" sz="2000" b="1" dirty="0">
                <a:latin typeface="Times New Roman" panose="02020603050405020304" pitchFamily="18" charset="0"/>
                <a:ea typeface="楷体_GB2312" pitchFamily="49" charset="-122"/>
              </a:rPr>
              <a:t>二阶微分处理对灰度级阶梯变化产生双响应</a:t>
            </a:r>
          </a:p>
          <a:p>
            <a:r>
              <a:rPr kumimoji="1" lang="en-US" altLang="zh-CN" sz="2000" b="1" dirty="0">
                <a:latin typeface="Times New Roman" panose="02020603050405020304" pitchFamily="18" charset="0"/>
                <a:ea typeface="楷体_GB2312" pitchFamily="49" charset="-122"/>
              </a:rPr>
              <a:t>(5)</a:t>
            </a:r>
            <a:r>
              <a:rPr kumimoji="1" lang="zh-CN" altLang="en-US" sz="2000" b="1" dirty="0">
                <a:latin typeface="Times New Roman" panose="02020603050405020304" pitchFamily="18" charset="0"/>
                <a:ea typeface="楷体_GB2312" pitchFamily="49" charset="-122"/>
              </a:rPr>
              <a:t>二阶微分在图像中灰度值变化相似时</a:t>
            </a:r>
            <a:r>
              <a:rPr kumimoji="1" lang="en-US" altLang="zh-CN"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rPr>
              <a:t>对线的响应要比对阶梯强</a:t>
            </a:r>
            <a:r>
              <a:rPr kumimoji="1" lang="en-US" altLang="zh-CN"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rPr>
              <a:t>且点比线强</a:t>
            </a:r>
            <a:r>
              <a:rPr kumimoji="1" lang="en-US" altLang="zh-CN" sz="2000" b="1" dirty="0">
                <a:latin typeface="Times New Roman" panose="02020603050405020304" pitchFamily="18" charset="0"/>
                <a:ea typeface="楷体_GB2312" pitchFamily="49" charset="-122"/>
              </a:rPr>
              <a:t>.</a:t>
            </a:r>
          </a:p>
          <a:p>
            <a:endParaRPr kumimoji="1" lang="en-US" altLang="zh-CN" sz="2000" b="1" dirty="0">
              <a:latin typeface="Times New Roman" panose="02020603050405020304" pitchFamily="18" charset="0"/>
              <a:ea typeface="楷体_GB2312" pitchFamily="49" charset="-122"/>
            </a:endParaRPr>
          </a:p>
          <a:p>
            <a:r>
              <a:rPr kumimoji="1" lang="zh-CN" altLang="en-US" sz="2000" b="1" dirty="0">
                <a:latin typeface="Times New Roman" panose="02020603050405020304" pitchFamily="18" charset="0"/>
                <a:ea typeface="楷体_GB2312" pitchFamily="49" charset="-122"/>
              </a:rPr>
              <a:t>大多数应用中</a:t>
            </a:r>
            <a:r>
              <a:rPr kumimoji="1" lang="en-US" altLang="zh-CN"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rPr>
              <a:t>对图像增强来说</a:t>
            </a:r>
            <a:r>
              <a:rPr kumimoji="1" lang="en-US" altLang="zh-CN"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rPr>
              <a:t>二阶微分处理比一阶微分好</a:t>
            </a:r>
            <a:r>
              <a:rPr kumimoji="1" lang="en-US" altLang="zh-CN"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rPr>
              <a:t>因为形成细节的能力强</a:t>
            </a:r>
            <a:r>
              <a:rPr kumimoji="1" lang="en-US" altLang="zh-CN" sz="2000" b="1" dirty="0">
                <a:latin typeface="Times New Roman" panose="02020603050405020304" pitchFamily="18" charset="0"/>
                <a:ea typeface="楷体_GB2312" pitchFamily="49" charset="-122"/>
              </a:rPr>
              <a:t>. </a:t>
            </a:r>
            <a:r>
              <a:rPr kumimoji="1" lang="zh-CN" altLang="en-US" sz="2000" b="1" dirty="0">
                <a:latin typeface="Times New Roman" panose="02020603050405020304" pitchFamily="18" charset="0"/>
                <a:ea typeface="楷体_GB2312" pitchFamily="49" charset="-122"/>
              </a:rPr>
              <a:t>而一阶微分处理主要用于提取边缘</a:t>
            </a:r>
            <a:r>
              <a:rPr kumimoji="1" lang="en-US" altLang="zh-CN" sz="2000" b="1" dirty="0">
                <a:latin typeface="Times New Roman" panose="02020603050405020304" pitchFamily="18" charset="0"/>
                <a:ea typeface="楷体_GB2312" pitchFamily="49" charset="-122"/>
              </a:rPr>
              <a:t>.</a:t>
            </a:r>
          </a:p>
        </p:txBody>
      </p:sp>
      <p:sp>
        <p:nvSpPr>
          <p:cNvPr id="10" name="AutoShape 9"/>
          <p:cNvSpPr>
            <a:spLocks noChangeArrowheads="1"/>
          </p:cNvSpPr>
          <p:nvPr/>
        </p:nvSpPr>
        <p:spPr bwMode="auto">
          <a:xfrm>
            <a:off x="971550" y="3860800"/>
            <a:ext cx="936625" cy="576263"/>
          </a:xfrm>
          <a:prstGeom prst="wedgeRoundRectCallout">
            <a:avLst>
              <a:gd name="adj1" fmla="val 183560"/>
              <a:gd name="adj2" fmla="val 10757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600" b="1" dirty="0">
                <a:solidFill>
                  <a:srgbClr val="0033CC"/>
                </a:solidFill>
                <a:ea typeface="宋体" panose="02010600030101010101" pitchFamily="2" charset="-122"/>
              </a:rPr>
              <a:t>突变开始点</a:t>
            </a:r>
          </a:p>
        </p:txBody>
      </p:sp>
      <p:sp>
        <p:nvSpPr>
          <p:cNvPr id="11" name="AutoShape 10"/>
          <p:cNvSpPr>
            <a:spLocks noChangeArrowheads="1"/>
          </p:cNvSpPr>
          <p:nvPr/>
        </p:nvSpPr>
        <p:spPr bwMode="auto">
          <a:xfrm>
            <a:off x="468313" y="4868863"/>
            <a:ext cx="936625" cy="576262"/>
          </a:xfrm>
          <a:prstGeom prst="wedgeRoundRectCallout">
            <a:avLst>
              <a:gd name="adj1" fmla="val 321356"/>
              <a:gd name="adj2" fmla="val 6487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600" b="1">
                <a:solidFill>
                  <a:srgbClr val="0033CC"/>
                </a:solidFill>
                <a:ea typeface="宋体" panose="02010600030101010101" pitchFamily="2" charset="-122"/>
              </a:rPr>
              <a:t>突变结束点</a:t>
            </a:r>
          </a:p>
        </p:txBody>
      </p:sp>
      <p:grpSp>
        <p:nvGrpSpPr>
          <p:cNvPr id="12" name="Group 16"/>
          <p:cNvGrpSpPr>
            <a:grpSpLocks/>
          </p:cNvGrpSpPr>
          <p:nvPr/>
        </p:nvGrpSpPr>
        <p:grpSpPr bwMode="auto">
          <a:xfrm>
            <a:off x="3132138" y="6453188"/>
            <a:ext cx="3241675" cy="144462"/>
            <a:chOff x="1973" y="4065"/>
            <a:chExt cx="2042" cy="91"/>
          </a:xfrm>
        </p:grpSpPr>
        <p:sp>
          <p:nvSpPr>
            <p:cNvPr id="13" name="AutoShape 11"/>
            <p:cNvSpPr>
              <a:spLocks noChangeArrowheads="1"/>
            </p:cNvSpPr>
            <p:nvPr/>
          </p:nvSpPr>
          <p:spPr bwMode="auto">
            <a:xfrm>
              <a:off x="1973" y="4065"/>
              <a:ext cx="46" cy="91"/>
            </a:xfrm>
            <a:prstGeom prst="triangle">
              <a:avLst>
                <a:gd name="adj" fmla="val 500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2"/>
            <p:cNvSpPr>
              <a:spLocks noChangeArrowheads="1"/>
            </p:cNvSpPr>
            <p:nvPr/>
          </p:nvSpPr>
          <p:spPr bwMode="auto">
            <a:xfrm>
              <a:off x="2472" y="4065"/>
              <a:ext cx="46" cy="91"/>
            </a:xfrm>
            <a:prstGeom prst="triangle">
              <a:avLst>
                <a:gd name="adj" fmla="val 500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3"/>
            <p:cNvSpPr>
              <a:spLocks noChangeArrowheads="1"/>
            </p:cNvSpPr>
            <p:nvPr/>
          </p:nvSpPr>
          <p:spPr bwMode="auto">
            <a:xfrm>
              <a:off x="2789" y="4065"/>
              <a:ext cx="46" cy="91"/>
            </a:xfrm>
            <a:prstGeom prst="triangle">
              <a:avLst>
                <a:gd name="adj" fmla="val 500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379" y="4065"/>
              <a:ext cx="46" cy="91"/>
            </a:xfrm>
            <a:prstGeom prst="triangle">
              <a:avLst>
                <a:gd name="adj" fmla="val 500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5"/>
            <p:cNvSpPr>
              <a:spLocks noChangeArrowheads="1"/>
            </p:cNvSpPr>
            <p:nvPr/>
          </p:nvSpPr>
          <p:spPr bwMode="auto">
            <a:xfrm>
              <a:off x="3969" y="4065"/>
              <a:ext cx="46" cy="91"/>
            </a:xfrm>
            <a:prstGeom prst="triangle">
              <a:avLst>
                <a:gd name="adj" fmla="val 500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Line 20"/>
          <p:cNvSpPr>
            <a:spLocks noChangeShapeType="1"/>
          </p:cNvSpPr>
          <p:nvPr/>
        </p:nvSpPr>
        <p:spPr bwMode="auto">
          <a:xfrm flipH="1" flipV="1">
            <a:off x="2916238" y="2852738"/>
            <a:ext cx="1511300" cy="1800225"/>
          </a:xfrm>
          <a:prstGeom prst="line">
            <a:avLst/>
          </a:prstGeom>
          <a:noFill/>
          <a:ln w="28575">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089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3.6.2  </a:t>
            </a:r>
            <a:r>
              <a:rPr lang="zh-CN" altLang="en-US" dirty="0">
                <a:solidFill>
                  <a:srgbClr val="030305"/>
                </a:solidFill>
              </a:rPr>
              <a:t>拉普拉斯算子</a:t>
            </a:r>
            <a:endParaRPr lang="zh-CN" altLang="en-US" dirty="0"/>
          </a:p>
        </p:txBody>
      </p:sp>
      <p:sp>
        <p:nvSpPr>
          <p:cNvPr id="3" name="内容占位符 2"/>
          <p:cNvSpPr>
            <a:spLocks noGrp="1"/>
          </p:cNvSpPr>
          <p:nvPr>
            <p:ph idx="1"/>
          </p:nvPr>
        </p:nvSpPr>
        <p:spPr/>
        <p:txBody>
          <a:bodyPr/>
          <a:lstStyle/>
          <a:p>
            <a:r>
              <a:rPr lang="zh-CN" altLang="en-US" dirty="0"/>
              <a:t>基于二阶微分的图像增强 </a:t>
            </a:r>
            <a:r>
              <a:rPr lang="en-US" altLang="zh-CN" dirty="0"/>
              <a:t>—— </a:t>
            </a:r>
            <a:r>
              <a:rPr lang="zh-CN" altLang="en-US" dirty="0"/>
              <a:t>拉普拉斯算子</a:t>
            </a:r>
          </a:p>
          <a:p>
            <a:endParaRPr lang="zh-CN" altLang="en-US" dirty="0"/>
          </a:p>
          <a:p>
            <a:r>
              <a:rPr lang="zh-CN" altLang="en-US" dirty="0"/>
              <a:t>二元图像函数</a:t>
            </a:r>
            <a:r>
              <a:rPr lang="en-US" altLang="zh-CN" dirty="0"/>
              <a:t>f(</a:t>
            </a:r>
            <a:r>
              <a:rPr lang="en-US" altLang="zh-CN" dirty="0" err="1"/>
              <a:t>x,y</a:t>
            </a:r>
            <a:r>
              <a:rPr lang="en-US" altLang="zh-CN" dirty="0"/>
              <a:t>)</a:t>
            </a:r>
            <a:r>
              <a:rPr lang="zh-CN" altLang="en-US" dirty="0"/>
              <a:t>的拉普拉斯变换定义为： </a:t>
            </a:r>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graphicFrame>
        <p:nvGraphicFramePr>
          <p:cNvPr id="6" name="Object 3"/>
          <p:cNvGraphicFramePr>
            <a:graphicFrameLocks noChangeAspect="1"/>
          </p:cNvGraphicFramePr>
          <p:nvPr/>
        </p:nvGraphicFramePr>
        <p:xfrm>
          <a:off x="638176" y="2946690"/>
          <a:ext cx="2736850" cy="688975"/>
        </p:xfrm>
        <a:graphic>
          <a:graphicData uri="http://schemas.openxmlformats.org/presentationml/2006/ole">
            <mc:AlternateContent xmlns:mc="http://schemas.openxmlformats.org/markup-compatibility/2006">
              <mc:Choice xmlns:v="urn:schemas-microsoft-com:vml" Requires="v">
                <p:oleObj spid="_x0000_s800890" name="Equation" r:id="rId3" imgW="1765080" imgH="444240" progId="Equation.DSMT4">
                  <p:embed/>
                </p:oleObj>
              </mc:Choice>
              <mc:Fallback>
                <p:oleObj name="Equation" r:id="rId3" imgW="176508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6" y="2946690"/>
                        <a:ext cx="273685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614363" y="3803907"/>
            <a:ext cx="143735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离散方式：</a:t>
            </a:r>
          </a:p>
        </p:txBody>
      </p:sp>
      <p:graphicFrame>
        <p:nvGraphicFramePr>
          <p:cNvPr id="9" name="Object 7"/>
          <p:cNvGraphicFramePr>
            <a:graphicFrameLocks noChangeAspect="1"/>
          </p:cNvGraphicFramePr>
          <p:nvPr/>
        </p:nvGraphicFramePr>
        <p:xfrm>
          <a:off x="2339752" y="4240759"/>
          <a:ext cx="4679950" cy="727075"/>
        </p:xfrm>
        <a:graphic>
          <a:graphicData uri="http://schemas.openxmlformats.org/presentationml/2006/ole">
            <mc:AlternateContent xmlns:mc="http://schemas.openxmlformats.org/markup-compatibility/2006">
              <mc:Choice xmlns:v="urn:schemas-microsoft-com:vml" Requires="v">
                <p:oleObj spid="_x0000_s800891" name="Equation" r:id="rId5" imgW="2692080" imgH="419040" progId="Equation.DSMT4">
                  <p:embed/>
                </p:oleObj>
              </mc:Choice>
              <mc:Fallback>
                <p:oleObj name="Equation" r:id="rId5" imgW="26920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40759"/>
                        <a:ext cx="467995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2339752" y="5015459"/>
          <a:ext cx="5610225" cy="917575"/>
        </p:xfrm>
        <a:graphic>
          <a:graphicData uri="http://schemas.openxmlformats.org/presentationml/2006/ole">
            <mc:AlternateContent xmlns:mc="http://schemas.openxmlformats.org/markup-compatibility/2006">
              <mc:Choice xmlns:v="urn:schemas-microsoft-com:vml" Requires="v">
                <p:oleObj spid="_x0000_s800892" name="Equation" r:id="rId7" imgW="2717640" imgH="444240" progId="Equation.DSMT4">
                  <p:embed/>
                </p:oleObj>
              </mc:Choice>
              <mc:Fallback>
                <p:oleObj name="Equation" r:id="rId7" imgW="2717640" imgH="4442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5015459"/>
                        <a:ext cx="561022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150837" y="6201322"/>
          <a:ext cx="8964613" cy="530225"/>
        </p:xfrm>
        <a:graphic>
          <a:graphicData uri="http://schemas.openxmlformats.org/presentationml/2006/ole">
            <mc:AlternateContent xmlns:mc="http://schemas.openxmlformats.org/markup-compatibility/2006">
              <mc:Choice xmlns:v="urn:schemas-microsoft-com:vml" Requires="v">
                <p:oleObj spid="_x0000_s800893" name="Equation" r:id="rId9" imgW="4724280" imgH="228600" progId="Equation.DSMT4">
                  <p:embed/>
                </p:oleObj>
              </mc:Choice>
              <mc:Fallback>
                <p:oleObj name="Equation" r:id="rId9" imgW="47242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837" y="6201322"/>
                        <a:ext cx="8964613" cy="530225"/>
                      </a:xfrm>
                      <a:prstGeom prst="rect">
                        <a:avLst/>
                      </a:prstGeom>
                      <a:solidFill>
                        <a:srgbClr val="00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0"/>
          <p:cNvSpPr>
            <a:spLocks noChangeArrowheads="1"/>
          </p:cNvSpPr>
          <p:nvPr/>
        </p:nvSpPr>
        <p:spPr bwMode="auto">
          <a:xfrm>
            <a:off x="1061443" y="4318547"/>
            <a:ext cx="82616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000" dirty="0">
                <a:latin typeface="微软雅黑" panose="020B0503020204020204" pitchFamily="34" charset="-122"/>
                <a:ea typeface="微软雅黑" panose="020B0503020204020204" pitchFamily="34" charset="-122"/>
              </a:rPr>
              <a:t>x</a:t>
            </a:r>
            <a:r>
              <a:rPr kumimoji="1" lang="zh-CN" altLang="en-US" sz="2000" dirty="0">
                <a:latin typeface="微软雅黑" panose="020B0503020204020204" pitchFamily="34" charset="-122"/>
                <a:ea typeface="微软雅黑" panose="020B0503020204020204" pitchFamily="34" charset="-122"/>
              </a:rPr>
              <a:t>方向</a:t>
            </a:r>
          </a:p>
        </p:txBody>
      </p:sp>
      <p:sp>
        <p:nvSpPr>
          <p:cNvPr id="13" name="Rectangle 11"/>
          <p:cNvSpPr>
            <a:spLocks noChangeArrowheads="1"/>
          </p:cNvSpPr>
          <p:nvPr/>
        </p:nvSpPr>
        <p:spPr bwMode="auto">
          <a:xfrm>
            <a:off x="1084121" y="5157511"/>
            <a:ext cx="8229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000" dirty="0">
                <a:latin typeface="微软雅黑" panose="020B0503020204020204" pitchFamily="34" charset="-122"/>
                <a:ea typeface="微软雅黑" panose="020B0503020204020204" pitchFamily="34" charset="-122"/>
              </a:rPr>
              <a:t>y</a:t>
            </a:r>
            <a:r>
              <a:rPr kumimoji="1" lang="zh-CN" altLang="en-US" sz="2000" dirty="0">
                <a:latin typeface="微软雅黑" panose="020B0503020204020204" pitchFamily="34" charset="-122"/>
                <a:ea typeface="微软雅黑" panose="020B0503020204020204" pitchFamily="34" charset="-122"/>
              </a:rPr>
              <a:t>方向</a:t>
            </a:r>
          </a:p>
        </p:txBody>
      </p:sp>
      <p:sp>
        <p:nvSpPr>
          <p:cNvPr id="14" name="Rectangle 12"/>
          <p:cNvSpPr>
            <a:spLocks noChangeArrowheads="1"/>
          </p:cNvSpPr>
          <p:nvPr/>
        </p:nvSpPr>
        <p:spPr bwMode="auto">
          <a:xfrm>
            <a:off x="971600" y="5852749"/>
            <a:ext cx="66246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故二维拉普拉斯数字实现由以上两个分量相加：</a:t>
            </a:r>
          </a:p>
        </p:txBody>
      </p:sp>
      <p:sp>
        <p:nvSpPr>
          <p:cNvPr id="5" name="文本框 4">
            <a:extLst>
              <a:ext uri="{FF2B5EF4-FFF2-40B4-BE49-F238E27FC236}">
                <a16:creationId xmlns:a16="http://schemas.microsoft.com/office/drawing/2014/main" id="{B62BCB25-55CE-4476-83EE-7818F8573953}"/>
              </a:ext>
            </a:extLst>
          </p:cNvPr>
          <p:cNvSpPr txBox="1"/>
          <p:nvPr/>
        </p:nvSpPr>
        <p:spPr>
          <a:xfrm>
            <a:off x="6479294" y="3226719"/>
            <a:ext cx="2698175" cy="276999"/>
          </a:xfrm>
          <a:prstGeom prst="rect">
            <a:avLst/>
          </a:prstGeom>
          <a:noFill/>
        </p:spPr>
        <p:txBody>
          <a:bodyPr wrap="none" rtlCol="0">
            <a:spAutoFit/>
          </a:bodyPr>
          <a:lstStyle/>
          <a:p>
            <a:r>
              <a:rPr lang="en-US" altLang="zh-CN" sz="1200" dirty="0" err="1">
                <a:hlinkClick r:id="rId11"/>
              </a:rPr>
              <a:t>Nabla</a:t>
            </a:r>
            <a:r>
              <a:rPr lang="en-US" altLang="zh-CN" sz="1200" dirty="0">
                <a:hlinkClick r:id="rId11"/>
              </a:rPr>
              <a:t> </a:t>
            </a:r>
            <a:r>
              <a:rPr lang="zh-CN" altLang="en-US" sz="1200" dirty="0">
                <a:hlinkClick r:id="rId11"/>
              </a:rPr>
              <a:t>算子</a:t>
            </a:r>
            <a:r>
              <a:rPr lang="en-US" altLang="zh-CN" sz="1200" dirty="0">
                <a:hlinkClick r:id="rId11"/>
              </a:rPr>
              <a:t>_</a:t>
            </a:r>
            <a:r>
              <a:rPr lang="zh-CN" altLang="en-US" sz="1200" dirty="0">
                <a:hlinkClick r:id="rId11"/>
              </a:rPr>
              <a:t>百度百科 </a:t>
            </a:r>
            <a:r>
              <a:rPr lang="en-US" altLang="zh-CN" sz="1200" dirty="0">
                <a:hlinkClick r:id="rId11"/>
              </a:rPr>
              <a:t>(baidu.com)</a:t>
            </a:r>
            <a:endParaRPr lang="zh-CN" altLang="en-US" sz="1200" dirty="0"/>
          </a:p>
        </p:txBody>
      </p:sp>
    </p:spTree>
    <p:extLst>
      <p:ext uri="{BB962C8B-B14F-4D97-AF65-F5344CB8AC3E}">
        <p14:creationId xmlns:p14="http://schemas.microsoft.com/office/powerpoint/2010/main" val="24430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sp>
        <p:nvSpPr>
          <p:cNvPr id="5" name="Text Box 6"/>
          <p:cNvSpPr txBox="1">
            <a:spLocks noChangeArrowheads="1"/>
          </p:cNvSpPr>
          <p:nvPr/>
        </p:nvSpPr>
        <p:spPr bwMode="auto">
          <a:xfrm>
            <a:off x="468313" y="6237288"/>
            <a:ext cx="61245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lphaLcParenBoth" startAt="2"/>
            </a:pPr>
            <a:r>
              <a:rPr kumimoji="1" lang="zh-CN" altLang="en-US" sz="2400" b="1">
                <a:latin typeface="Times New Roman" panose="02020603050405020304" pitchFamily="18" charset="0"/>
                <a:ea typeface="楷体_GB2312" pitchFamily="49" charset="-122"/>
              </a:rPr>
              <a:t>扩展的拉普拉斯掩模，包括了对角线邻域</a:t>
            </a:r>
          </a:p>
        </p:txBody>
      </p:sp>
      <p:pic>
        <p:nvPicPr>
          <p:cNvPr id="7"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196975"/>
            <a:ext cx="21717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860800"/>
            <a:ext cx="2133600" cy="2324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0"/>
          <p:cNvSpPr txBox="1">
            <a:spLocks noChangeArrowheads="1"/>
          </p:cNvSpPr>
          <p:nvPr/>
        </p:nvSpPr>
        <p:spPr bwMode="auto">
          <a:xfrm>
            <a:off x="250825" y="3429000"/>
            <a:ext cx="39274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lphaLcParenBoth"/>
            </a:pPr>
            <a:r>
              <a:rPr kumimoji="1" lang="zh-CN" altLang="en-US" sz="2400" b="1">
                <a:latin typeface="Times New Roman" panose="02020603050405020304" pitchFamily="18" charset="0"/>
                <a:ea typeface="楷体_GB2312" pitchFamily="49" charset="-122"/>
              </a:rPr>
              <a:t>公式</a:t>
            </a:r>
            <a:r>
              <a:rPr kumimoji="1" lang="en-US" altLang="zh-CN" sz="2400" b="1">
                <a:latin typeface="Times New Roman" panose="02020603050405020304" pitchFamily="18" charset="0"/>
                <a:ea typeface="楷体_GB2312" pitchFamily="49" charset="-122"/>
              </a:rPr>
              <a:t>(3.6-6)</a:t>
            </a:r>
            <a:r>
              <a:rPr kumimoji="1" lang="zh-CN" altLang="en-US" sz="2400" b="1">
                <a:latin typeface="Times New Roman" panose="02020603050405020304" pitchFamily="18" charset="0"/>
                <a:ea typeface="楷体_GB2312" pitchFamily="49" charset="-122"/>
              </a:rPr>
              <a:t>所对应的掩模</a:t>
            </a:r>
          </a:p>
        </p:txBody>
      </p:sp>
      <p:sp>
        <p:nvSpPr>
          <p:cNvPr id="10" name="Text Box 21"/>
          <p:cNvSpPr txBox="1">
            <a:spLocks noChangeArrowheads="1"/>
          </p:cNvSpPr>
          <p:nvPr/>
        </p:nvSpPr>
        <p:spPr bwMode="auto">
          <a:xfrm>
            <a:off x="4356100" y="3644900"/>
            <a:ext cx="466883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lphaLcParenBoth" startAt="3"/>
            </a:pPr>
            <a:r>
              <a:rPr kumimoji="1" lang="zh-CN" altLang="en-US" sz="2400" b="1">
                <a:latin typeface="Times New Roman" panose="02020603050405020304" pitchFamily="18" charset="0"/>
                <a:ea typeface="楷体_GB2312" pitchFamily="49" charset="-122"/>
              </a:rPr>
              <a:t>和</a:t>
            </a:r>
            <a:r>
              <a:rPr kumimoji="1" lang="en-US" altLang="zh-CN" sz="2400" b="1">
                <a:latin typeface="Times New Roman" panose="02020603050405020304" pitchFamily="18" charset="0"/>
                <a:ea typeface="楷体_GB2312" pitchFamily="49" charset="-122"/>
              </a:rPr>
              <a:t>(d)</a:t>
            </a:r>
            <a:r>
              <a:rPr kumimoji="1" lang="zh-CN" altLang="en-US" sz="2400" b="1">
                <a:latin typeface="Times New Roman" panose="02020603050405020304" pitchFamily="18" charset="0"/>
                <a:ea typeface="楷体_GB2312" pitchFamily="49" charset="-122"/>
              </a:rPr>
              <a:t>其他两种拉普拉斯的实现</a:t>
            </a:r>
          </a:p>
        </p:txBody>
      </p:sp>
      <p:pic>
        <p:nvPicPr>
          <p:cNvPr id="11"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1196975"/>
            <a:ext cx="4333875" cy="241935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28"/>
          <p:cNvGrpSpPr>
            <a:grpSpLocks/>
          </p:cNvGrpSpPr>
          <p:nvPr/>
        </p:nvGrpSpPr>
        <p:grpSpPr bwMode="auto">
          <a:xfrm>
            <a:off x="971550" y="4005263"/>
            <a:ext cx="1801813" cy="1871662"/>
            <a:chOff x="612" y="2523"/>
            <a:chExt cx="1135" cy="1179"/>
          </a:xfrm>
        </p:grpSpPr>
        <p:sp>
          <p:nvSpPr>
            <p:cNvPr id="13" name="Oval 24"/>
            <p:cNvSpPr>
              <a:spLocks noChangeArrowheads="1"/>
            </p:cNvSpPr>
            <p:nvPr/>
          </p:nvSpPr>
          <p:spPr bwMode="auto">
            <a:xfrm>
              <a:off x="612" y="2523"/>
              <a:ext cx="318" cy="317"/>
            </a:xfrm>
            <a:prstGeom prst="ellipse">
              <a:avLst/>
            </a:prstGeom>
            <a:noFill/>
            <a:ln w="28575">
              <a:solidFill>
                <a:srgbClr val="99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25"/>
            <p:cNvSpPr>
              <a:spLocks noChangeArrowheads="1"/>
            </p:cNvSpPr>
            <p:nvPr/>
          </p:nvSpPr>
          <p:spPr bwMode="auto">
            <a:xfrm>
              <a:off x="1429" y="3339"/>
              <a:ext cx="318" cy="317"/>
            </a:xfrm>
            <a:prstGeom prst="ellipse">
              <a:avLst/>
            </a:prstGeom>
            <a:noFill/>
            <a:ln w="28575">
              <a:solidFill>
                <a:srgbClr val="99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26"/>
            <p:cNvSpPr>
              <a:spLocks noChangeArrowheads="1"/>
            </p:cNvSpPr>
            <p:nvPr/>
          </p:nvSpPr>
          <p:spPr bwMode="auto">
            <a:xfrm>
              <a:off x="612" y="3385"/>
              <a:ext cx="318" cy="317"/>
            </a:xfrm>
            <a:prstGeom prst="ellipse">
              <a:avLst/>
            </a:prstGeom>
            <a:noFill/>
            <a:ln w="28575">
              <a:solidFill>
                <a:srgbClr val="99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27"/>
            <p:cNvSpPr>
              <a:spLocks noChangeArrowheads="1"/>
            </p:cNvSpPr>
            <p:nvPr/>
          </p:nvSpPr>
          <p:spPr bwMode="auto">
            <a:xfrm>
              <a:off x="1429" y="2523"/>
              <a:ext cx="318" cy="317"/>
            </a:xfrm>
            <a:prstGeom prst="ellipse">
              <a:avLst/>
            </a:prstGeom>
            <a:noFill/>
            <a:ln w="28575">
              <a:solidFill>
                <a:srgbClr val="99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7" name="Object 31"/>
          <p:cNvGraphicFramePr>
            <a:graphicFrameLocks noChangeAspect="1"/>
          </p:cNvGraphicFramePr>
          <p:nvPr/>
        </p:nvGraphicFramePr>
        <p:xfrm>
          <a:off x="0" y="620713"/>
          <a:ext cx="9144000" cy="541337"/>
        </p:xfrm>
        <a:graphic>
          <a:graphicData uri="http://schemas.openxmlformats.org/presentationml/2006/ole">
            <mc:AlternateContent xmlns:mc="http://schemas.openxmlformats.org/markup-compatibility/2006">
              <mc:Choice xmlns:v="urn:schemas-microsoft-com:vml" Requires="v">
                <p:oleObj spid="_x0000_s801823" name="Equation" r:id="rId6" imgW="4724280" imgH="228600" progId="Equation.DSMT4">
                  <p:embed/>
                </p:oleObj>
              </mc:Choice>
              <mc:Fallback>
                <p:oleObj name="Equation" r:id="rId6" imgW="47242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20713"/>
                        <a:ext cx="9144000" cy="541337"/>
                      </a:xfrm>
                      <a:prstGeom prst="rect">
                        <a:avLst/>
                      </a:prstGeom>
                      <a:solidFill>
                        <a:srgbClr val="00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32"/>
          <p:cNvSpPr txBox="1">
            <a:spLocks noChangeArrowheads="1"/>
          </p:cNvSpPr>
          <p:nvPr/>
        </p:nvSpPr>
        <p:spPr bwMode="auto">
          <a:xfrm>
            <a:off x="3295650" y="4418082"/>
            <a:ext cx="5761038" cy="707886"/>
          </a:xfrm>
          <a:prstGeom prst="rect">
            <a:avLst/>
          </a:prstGeom>
          <a:solidFill>
            <a:schemeClr val="bg2"/>
          </a:solidFill>
          <a:ln w="38100" cmpd="dbl">
            <a:solidFill>
              <a:schemeClr val="tx1"/>
            </a:solidFill>
            <a:miter lim="800000"/>
            <a:headEnd/>
            <a:tailEnd/>
          </a:ln>
          <a:effec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微分掩模的所有系数之和为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保证了灰度恒定区域的响应为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（微分算子要求的）</a:t>
            </a:r>
          </a:p>
        </p:txBody>
      </p:sp>
    </p:spTree>
    <p:extLst>
      <p:ext uri="{BB962C8B-B14F-4D97-AF65-F5344CB8AC3E}">
        <p14:creationId xmlns:p14="http://schemas.microsoft.com/office/powerpoint/2010/main" val="28952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3.6.2  </a:t>
            </a:r>
            <a:r>
              <a:rPr lang="zh-CN" altLang="en-US" dirty="0">
                <a:solidFill>
                  <a:srgbClr val="030305"/>
                </a:solidFill>
              </a:rPr>
              <a:t>拉普拉斯算子</a:t>
            </a:r>
            <a:endParaRPr lang="zh-CN" altLang="en-US" dirty="0"/>
          </a:p>
        </p:txBody>
      </p:sp>
      <p:sp>
        <p:nvSpPr>
          <p:cNvPr id="3" name="内容占位符 2"/>
          <p:cNvSpPr>
            <a:spLocks noGrp="1"/>
          </p:cNvSpPr>
          <p:nvPr>
            <p:ph idx="1"/>
          </p:nvPr>
        </p:nvSpPr>
        <p:spPr/>
        <p:txBody>
          <a:bodyPr/>
          <a:lstStyle/>
          <a:p>
            <a:r>
              <a:rPr lang="zh-CN" altLang="en-US" dirty="0"/>
              <a:t> 拉普拉斯微分算子</a:t>
            </a:r>
            <a:r>
              <a:rPr lang="zh-CN" altLang="en-US" dirty="0">
                <a:solidFill>
                  <a:srgbClr val="FF0000"/>
                </a:solidFill>
              </a:rPr>
              <a:t>强调图像中灰度的突变</a:t>
            </a:r>
            <a:r>
              <a:rPr lang="en-US" altLang="zh-CN" dirty="0">
                <a:solidFill>
                  <a:srgbClr val="FF0000"/>
                </a:solidFill>
              </a:rPr>
              <a:t>,</a:t>
            </a:r>
            <a:r>
              <a:rPr lang="zh-CN" altLang="en-US" dirty="0">
                <a:solidFill>
                  <a:srgbClr val="FF0000"/>
                </a:solidFill>
              </a:rPr>
              <a:t>弱化灰度慢变化的区域</a:t>
            </a:r>
            <a:r>
              <a:rPr lang="zh-CN" altLang="en-US" dirty="0"/>
              <a:t>。这将产生一幅把浅灰色边线、突变点叠加到暗背景中的图像。</a:t>
            </a:r>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b="50078"/>
          <a:stretch>
            <a:fillRect/>
          </a:stretch>
        </p:blipFill>
        <p:spPr>
          <a:xfrm>
            <a:off x="1476375" y="2420938"/>
            <a:ext cx="6480175" cy="3660775"/>
          </a:xfrm>
          <a:prstGeom prst="rect">
            <a:avLst/>
          </a:prstGeom>
          <a:noFill/>
          <a:ln/>
        </p:spPr>
      </p:pic>
    </p:spTree>
    <p:extLst>
      <p:ext uri="{BB962C8B-B14F-4D97-AF65-F5344CB8AC3E}">
        <p14:creationId xmlns:p14="http://schemas.microsoft.com/office/powerpoint/2010/main" val="425347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3.6.2  </a:t>
            </a:r>
            <a:r>
              <a:rPr lang="zh-CN" altLang="en-US" dirty="0">
                <a:solidFill>
                  <a:srgbClr val="030305"/>
                </a:solidFill>
              </a:rPr>
              <a:t>拉普拉斯算子</a:t>
            </a:r>
            <a:endParaRPr lang="zh-CN" altLang="en-US" dirty="0"/>
          </a:p>
        </p:txBody>
      </p:sp>
      <p:sp>
        <p:nvSpPr>
          <p:cNvPr id="3" name="内容占位符 2"/>
          <p:cNvSpPr>
            <a:spLocks noGrp="1"/>
          </p:cNvSpPr>
          <p:nvPr>
            <p:ph idx="1"/>
          </p:nvPr>
        </p:nvSpPr>
        <p:spPr/>
        <p:txBody>
          <a:bodyPr/>
          <a:lstStyle/>
          <a:p>
            <a:r>
              <a:rPr lang="zh-CN" altLang="en-US" dirty="0"/>
              <a:t> 将</a:t>
            </a:r>
            <a:r>
              <a:rPr lang="zh-CN" altLang="en-US" dirty="0">
                <a:solidFill>
                  <a:srgbClr val="FF0000"/>
                </a:solidFill>
              </a:rPr>
              <a:t>原始图像和拉普拉斯图像叠加</a:t>
            </a:r>
            <a:r>
              <a:rPr lang="zh-CN" altLang="en-US" dirty="0"/>
              <a:t>在一起的简单方法可以保护拉普拉斯锐化处理的效果，同时又能复原背景信息。因此拉普拉斯算子用于图像增强的基本方法如下</a:t>
            </a:r>
            <a:r>
              <a:rPr lang="en-US" altLang="zh-CN" dirty="0"/>
              <a:t>:</a:t>
            </a:r>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sp>
        <p:nvSpPr>
          <p:cNvPr id="6" name="Text Box 6"/>
          <p:cNvSpPr txBox="1">
            <a:spLocks noChangeArrowheads="1"/>
          </p:cNvSpPr>
          <p:nvPr/>
        </p:nvSpPr>
        <p:spPr bwMode="auto">
          <a:xfrm>
            <a:off x="2820566" y="4006097"/>
            <a:ext cx="3312368" cy="402291"/>
          </a:xfrm>
          <a:prstGeom prst="rect">
            <a:avLst/>
          </a:prstGeom>
          <a:solidFill>
            <a:schemeClr val="bg2"/>
          </a:solidFill>
          <a:ln>
            <a:noFill/>
          </a:ln>
          <a:effectLst/>
        </p:spPr>
        <p:txBody>
          <a:bodyPr wrap="square" lIns="90000" tIns="46800" rIns="90000" bIns="46800">
            <a:spAutoFit/>
          </a:bodyPr>
          <a:lstStyle/>
          <a:p>
            <a:r>
              <a:rPr kumimoji="1" lang="zh-CN" altLang="en-US" sz="2000" dirty="0">
                <a:solidFill>
                  <a:srgbClr val="FF0000"/>
                </a:solidFill>
                <a:latin typeface="微软雅黑" panose="020B0503020204020204" pitchFamily="34" charset="-122"/>
                <a:ea typeface="微软雅黑" panose="020B0503020204020204" pitchFamily="34" charset="-122"/>
              </a:rPr>
              <a:t>注意拉普拉斯定义时的符号</a:t>
            </a:r>
          </a:p>
        </p:txBody>
      </p:sp>
      <p:graphicFrame>
        <p:nvGraphicFramePr>
          <p:cNvPr id="7" name="Object 3"/>
          <p:cNvGraphicFramePr>
            <a:graphicFrameLocks noChangeAspect="1"/>
          </p:cNvGraphicFramePr>
          <p:nvPr/>
        </p:nvGraphicFramePr>
        <p:xfrm>
          <a:off x="158484" y="2862229"/>
          <a:ext cx="8820150" cy="1079500"/>
        </p:xfrm>
        <a:graphic>
          <a:graphicData uri="http://schemas.openxmlformats.org/presentationml/2006/ole">
            <mc:AlternateContent xmlns:mc="http://schemas.openxmlformats.org/markup-compatibility/2006">
              <mc:Choice xmlns:v="urn:schemas-microsoft-com:vml" Requires="v">
                <p:oleObj spid="_x0000_s802847" name="Equation" r:id="rId3" imgW="4152600" imgH="507960" progId="Equation.DSMT4">
                  <p:embed/>
                </p:oleObj>
              </mc:Choice>
              <mc:Fallback>
                <p:oleObj name="Equation" r:id="rId3" imgW="4152600" imgH="507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84" y="2862229"/>
                        <a:ext cx="8820150" cy="1079500"/>
                      </a:xfrm>
                      <a:prstGeom prst="rect">
                        <a:avLst/>
                      </a:prstGeom>
                      <a:solidFill>
                        <a:schemeClr val="bg2"/>
                      </a:solid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331321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3.6.2  </a:t>
            </a:r>
            <a:r>
              <a:rPr lang="zh-CN" altLang="en-US" dirty="0">
                <a:solidFill>
                  <a:srgbClr val="030305"/>
                </a:solidFill>
              </a:rPr>
              <a:t>拉普拉斯算子</a:t>
            </a:r>
            <a:endParaRPr lang="zh-CN" altLang="en-US" dirty="0"/>
          </a:p>
        </p:txBody>
      </p:sp>
      <p:sp>
        <p:nvSpPr>
          <p:cNvPr id="3" name="内容占位符 2"/>
          <p:cNvSpPr>
            <a:spLocks noGrp="1"/>
          </p:cNvSpPr>
          <p:nvPr>
            <p:ph idx="1"/>
          </p:nvPr>
        </p:nvSpPr>
        <p:spPr/>
        <p:txBody>
          <a:bodyPr/>
          <a:lstStyle/>
          <a:p>
            <a:r>
              <a:rPr lang="zh-CN" altLang="en-US" dirty="0"/>
              <a:t>例</a:t>
            </a:r>
            <a:r>
              <a:rPr lang="en-US" altLang="zh-CN" dirty="0"/>
              <a:t>3.15</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698" y="1427553"/>
            <a:ext cx="4139952" cy="25582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698" y="3970919"/>
            <a:ext cx="4139952" cy="25165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16"/>
          <p:cNvGrpSpPr>
            <a:grpSpLocks/>
          </p:cNvGrpSpPr>
          <p:nvPr/>
        </p:nvGrpSpPr>
        <p:grpSpPr bwMode="auto">
          <a:xfrm>
            <a:off x="6180286" y="1434280"/>
            <a:ext cx="2133600" cy="2544763"/>
            <a:chOff x="3923" y="1253"/>
            <a:chExt cx="1344" cy="1603"/>
          </a:xfrm>
        </p:grpSpPr>
        <p:pic>
          <p:nvPicPr>
            <p:cNvPr id="9"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 y="1253"/>
              <a:ext cx="1344" cy="14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5"/>
            <p:cNvSpPr txBox="1">
              <a:spLocks noChangeArrowheads="1"/>
            </p:cNvSpPr>
            <p:nvPr/>
          </p:nvSpPr>
          <p:spPr bwMode="auto">
            <a:xfrm>
              <a:off x="3923" y="2568"/>
              <a:ext cx="1270"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latin typeface="楷体_GB2312" pitchFamily="49" charset="-122"/>
                </a:rPr>
                <a:t>Laplace</a:t>
              </a:r>
              <a:r>
                <a:rPr lang="zh-CN" altLang="en-US" sz="2400" b="1">
                  <a:latin typeface="楷体_GB2312" pitchFamily="49" charset="-122"/>
                </a:rPr>
                <a:t>掩模</a:t>
              </a:r>
            </a:p>
          </p:txBody>
        </p:sp>
      </p:grpSp>
      <p:graphicFrame>
        <p:nvGraphicFramePr>
          <p:cNvPr id="11" name="Object 17"/>
          <p:cNvGraphicFramePr>
            <a:graphicFrameLocks noChangeAspect="1"/>
          </p:cNvGraphicFramePr>
          <p:nvPr/>
        </p:nvGraphicFramePr>
        <p:xfrm>
          <a:off x="5835650" y="5229200"/>
          <a:ext cx="3248471" cy="415207"/>
        </p:xfrm>
        <a:graphic>
          <a:graphicData uri="http://schemas.openxmlformats.org/presentationml/2006/ole">
            <mc:AlternateContent xmlns:mc="http://schemas.openxmlformats.org/markup-compatibility/2006">
              <mc:Choice xmlns:v="urn:schemas-microsoft-com:vml" Requires="v">
                <p:oleObj spid="_x0000_s803871" name="Equation" r:id="rId6" imgW="1790640" imgH="228600" progId="Equation.DSMT4">
                  <p:embed/>
                </p:oleObj>
              </mc:Choice>
              <mc:Fallback>
                <p:oleObj name="Equation" r:id="rId6" imgW="179064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5650" y="5229200"/>
                        <a:ext cx="3248471" cy="415207"/>
                      </a:xfrm>
                      <a:prstGeom prst="rect">
                        <a:avLst/>
                      </a:prstGeom>
                      <a:solidFill>
                        <a:schemeClr val="bg2"/>
                      </a:solid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7554805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3.6.2  </a:t>
            </a:r>
            <a:r>
              <a:rPr lang="zh-CN" altLang="en-US" dirty="0">
                <a:solidFill>
                  <a:srgbClr val="030305"/>
                </a:solidFill>
              </a:rPr>
              <a:t>拉普拉斯算子</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sp>
        <p:nvSpPr>
          <p:cNvPr id="5" name="Rectangle 2"/>
          <p:cNvSpPr>
            <a:spLocks noChangeArrowheads="1"/>
          </p:cNvSpPr>
          <p:nvPr/>
        </p:nvSpPr>
        <p:spPr bwMode="auto">
          <a:xfrm>
            <a:off x="649138" y="2778142"/>
            <a:ext cx="406687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实际运用时，叠加过程可以简化为</a:t>
            </a:r>
            <a:r>
              <a:rPr kumimoji="1" lang="en-US" altLang="zh-CN" sz="2000" dirty="0">
                <a:latin typeface="微软雅黑" panose="020B0503020204020204" pitchFamily="34" charset="-122"/>
                <a:ea typeface="微软雅黑" panose="020B0503020204020204" pitchFamily="34" charset="-122"/>
              </a:rPr>
              <a:t>:</a:t>
            </a:r>
          </a:p>
        </p:txBody>
      </p:sp>
      <p:graphicFrame>
        <p:nvGraphicFramePr>
          <p:cNvPr id="6" name="Object 4"/>
          <p:cNvGraphicFramePr>
            <a:graphicFrameLocks noChangeAspect="1"/>
          </p:cNvGraphicFramePr>
          <p:nvPr/>
        </p:nvGraphicFramePr>
        <p:xfrm>
          <a:off x="486104" y="3229629"/>
          <a:ext cx="8510729" cy="747437"/>
        </p:xfrm>
        <a:graphic>
          <a:graphicData uri="http://schemas.openxmlformats.org/presentationml/2006/ole">
            <mc:AlternateContent xmlns:mc="http://schemas.openxmlformats.org/markup-compatibility/2006">
              <mc:Choice xmlns:v="urn:schemas-microsoft-com:vml" Requires="v">
                <p:oleObj spid="_x0000_s804924" name="Equation" r:id="rId3" imgW="4914720" imgH="431640" progId="Equation.DSMT4">
                  <p:embed/>
                </p:oleObj>
              </mc:Choice>
              <mc:Fallback>
                <p:oleObj name="Equation" r:id="rId3" imgW="49147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04" y="3229629"/>
                        <a:ext cx="8510729" cy="747437"/>
                      </a:xfrm>
                      <a:prstGeom prst="rect">
                        <a:avLst/>
                      </a:prstGeom>
                      <a:noFill/>
                      <a:ln>
                        <a:noFill/>
                      </a:ln>
                      <a:effectLst/>
                    </p:spPr>
                  </p:pic>
                </p:oleObj>
              </mc:Fallback>
            </mc:AlternateContent>
          </a:graphicData>
        </a:graphic>
      </p:graphicFrame>
      <p:graphicFrame>
        <p:nvGraphicFramePr>
          <p:cNvPr id="7" name="Object 5"/>
          <p:cNvGraphicFramePr>
            <a:graphicFrameLocks noChangeAspect="1"/>
          </p:cNvGraphicFramePr>
          <p:nvPr/>
        </p:nvGraphicFramePr>
        <p:xfrm>
          <a:off x="649138" y="1752634"/>
          <a:ext cx="7993063" cy="976312"/>
        </p:xfrm>
        <a:graphic>
          <a:graphicData uri="http://schemas.openxmlformats.org/presentationml/2006/ole">
            <mc:AlternateContent xmlns:mc="http://schemas.openxmlformats.org/markup-compatibility/2006">
              <mc:Choice xmlns:v="urn:schemas-microsoft-com:vml" Requires="v">
                <p:oleObj spid="_x0000_s804925" name="Equation" r:id="rId5" imgW="4152600" imgH="507960" progId="Equation.DSMT4">
                  <p:embed/>
                </p:oleObj>
              </mc:Choice>
              <mc:Fallback>
                <p:oleObj name="Equation" r:id="rId5" imgW="4152600" imgH="507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138" y="1752634"/>
                        <a:ext cx="7993063" cy="976312"/>
                      </a:xfrm>
                      <a:prstGeom prst="rect">
                        <a:avLst/>
                      </a:prstGeom>
                      <a:solidFill>
                        <a:schemeClr val="bg2"/>
                      </a:solidFill>
                      <a:ln w="9525">
                        <a:noFill/>
                        <a:miter lim="800000"/>
                        <a:headEnd/>
                        <a:tailEnd/>
                      </a:ln>
                      <a:effectLst/>
                    </p:spPr>
                  </p:pic>
                </p:oleObj>
              </mc:Fallback>
            </mc:AlternateContent>
          </a:graphicData>
        </a:graphic>
      </p:graphicFrame>
      <p:pic>
        <p:nvPicPr>
          <p:cNvPr id="8" name="Picture 7"/>
          <p:cNvPicPr>
            <a:picLocks noChangeAspect="1" noChangeArrowheads="1"/>
          </p:cNvPicPr>
          <p:nvPr/>
        </p:nvPicPr>
        <p:blipFill>
          <a:blip r:embed="rId7">
            <a:extLst>
              <a:ext uri="{28A0092B-C50C-407E-A947-70E740481C1C}">
                <a14:useLocalDpi xmlns:a14="http://schemas.microsoft.com/office/drawing/2010/main" val="0"/>
              </a:ext>
            </a:extLst>
          </a:blip>
          <a:srcRect r="44717" b="55521"/>
          <a:stretch>
            <a:fillRect/>
          </a:stretch>
        </p:blipFill>
        <p:spPr>
          <a:xfrm>
            <a:off x="3995936" y="3977066"/>
            <a:ext cx="4149725" cy="2835275"/>
          </a:xfrm>
          <a:prstGeom prst="rect">
            <a:avLst/>
          </a:prstGeom>
          <a:noFill/>
          <a:ln/>
        </p:spPr>
      </p:pic>
      <p:sp>
        <p:nvSpPr>
          <p:cNvPr id="9" name="Text Box 8"/>
          <p:cNvSpPr txBox="1">
            <a:spLocks noChangeArrowheads="1"/>
          </p:cNvSpPr>
          <p:nvPr/>
        </p:nvSpPr>
        <p:spPr bwMode="auto">
          <a:xfrm>
            <a:off x="898525" y="4722812"/>
            <a:ext cx="2246426"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可以用右侧的掩模</a:t>
            </a:r>
          </a:p>
          <a:p>
            <a:r>
              <a:rPr kumimoji="1" lang="zh-CN" altLang="en-US" sz="2000" dirty="0">
                <a:latin typeface="微软雅黑" panose="020B0503020204020204" pitchFamily="34" charset="-122"/>
                <a:ea typeface="微软雅黑" panose="020B0503020204020204" pitchFamily="34" charset="-122"/>
              </a:rPr>
              <a:t>一次扫描来实现</a:t>
            </a:r>
          </a:p>
        </p:txBody>
      </p:sp>
      <p:sp>
        <p:nvSpPr>
          <p:cNvPr id="10" name="Text Box 9"/>
          <p:cNvSpPr txBox="1">
            <a:spLocks noChangeArrowheads="1"/>
          </p:cNvSpPr>
          <p:nvPr/>
        </p:nvSpPr>
        <p:spPr bwMode="auto">
          <a:xfrm>
            <a:off x="6444208" y="4278421"/>
            <a:ext cx="18002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包含了对角线邻域的掩模</a:t>
            </a:r>
          </a:p>
        </p:txBody>
      </p:sp>
    </p:spTree>
    <p:extLst>
      <p:ext uri="{BB962C8B-B14F-4D97-AF65-F5344CB8AC3E}">
        <p14:creationId xmlns:p14="http://schemas.microsoft.com/office/powerpoint/2010/main" val="259895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latin typeface="Times New Roman" panose="02020603050405020304" pitchFamily="18" charset="0"/>
                <a:ea typeface="楷体_GB2312" pitchFamily="49" charset="-122"/>
              </a:rPr>
              <a:t>3.6.2  </a:t>
            </a:r>
            <a:r>
              <a:rPr lang="zh-CN" altLang="en-US" dirty="0">
                <a:solidFill>
                  <a:srgbClr val="030305"/>
                </a:solidFill>
              </a:rPr>
              <a:t>拉普拉斯算子</a:t>
            </a:r>
            <a:endParaRPr lang="zh-CN" altLang="en-US" dirty="0"/>
          </a:p>
        </p:txBody>
      </p:sp>
      <p:sp>
        <p:nvSpPr>
          <p:cNvPr id="3" name="内容占位符 2"/>
          <p:cNvSpPr>
            <a:spLocks noGrp="1"/>
          </p:cNvSpPr>
          <p:nvPr>
            <p:ph idx="1"/>
          </p:nvPr>
        </p:nvSpPr>
        <p:spPr/>
        <p:txBody>
          <a:bodyPr/>
          <a:lstStyle/>
          <a:p>
            <a:r>
              <a:rPr lang="en-US" altLang="zh-CN" dirty="0"/>
              <a:t>(a)</a:t>
            </a:r>
            <a:r>
              <a:rPr lang="zh-CN" altLang="en-US" dirty="0"/>
              <a:t>合成拉普拉斯掩模</a:t>
            </a:r>
            <a:r>
              <a:rPr lang="en-US" altLang="zh-CN" dirty="0"/>
              <a:t>;</a:t>
            </a:r>
          </a:p>
          <a:p>
            <a:r>
              <a:rPr lang="en-US" altLang="zh-CN" dirty="0"/>
              <a:t>(b)</a:t>
            </a:r>
            <a:r>
              <a:rPr lang="zh-CN" altLang="en-US" dirty="0"/>
              <a:t>第二种合成掩模</a:t>
            </a:r>
            <a:r>
              <a:rPr lang="en-US" altLang="zh-CN" dirty="0"/>
              <a:t>; </a:t>
            </a:r>
          </a:p>
          <a:p>
            <a:r>
              <a:rPr lang="en-US" altLang="zh-CN" dirty="0"/>
              <a:t>(c) </a:t>
            </a:r>
            <a:r>
              <a:rPr lang="zh-CN" altLang="en-US" dirty="0"/>
              <a:t>扫描电子显微镜图像</a:t>
            </a:r>
            <a:r>
              <a:rPr lang="en-US" altLang="zh-CN" dirty="0"/>
              <a:t>;</a:t>
            </a:r>
          </a:p>
          <a:p>
            <a:r>
              <a:rPr lang="en-US" altLang="zh-CN" dirty="0"/>
              <a:t>(d)</a:t>
            </a:r>
            <a:r>
              <a:rPr lang="zh-CN" altLang="en-US" dirty="0"/>
              <a:t>和</a:t>
            </a:r>
            <a:r>
              <a:rPr lang="en-US" altLang="zh-CN" dirty="0"/>
              <a:t>(e)</a:t>
            </a:r>
            <a:r>
              <a:rPr lang="zh-CN" altLang="en-US" dirty="0"/>
              <a:t>分别为用</a:t>
            </a:r>
            <a:r>
              <a:rPr lang="en-US" altLang="zh-CN" dirty="0"/>
              <a:t>(a)</a:t>
            </a:r>
            <a:r>
              <a:rPr lang="zh-CN" altLang="en-US" dirty="0"/>
              <a:t>和</a:t>
            </a:r>
            <a:endParaRPr lang="en-US" altLang="zh-CN" dirty="0"/>
          </a:p>
          <a:p>
            <a:pPr marL="0" indent="0">
              <a:buNone/>
            </a:pPr>
            <a:r>
              <a:rPr lang="en-US" altLang="zh-CN" dirty="0"/>
              <a:t>    (b)</a:t>
            </a:r>
            <a:r>
              <a:rPr lang="zh-CN" altLang="en-US" dirty="0"/>
              <a:t>掩模滤波的结果</a:t>
            </a:r>
          </a:p>
          <a:p>
            <a:r>
              <a:rPr lang="zh-CN" altLang="en-US" dirty="0">
                <a:solidFill>
                  <a:srgbClr val="FF0000"/>
                </a:solidFill>
              </a:rPr>
              <a:t>结论：</a:t>
            </a:r>
          </a:p>
          <a:p>
            <a:r>
              <a:rPr lang="zh-CN" altLang="en-US" dirty="0"/>
              <a:t>包含了对角线领域的</a:t>
            </a:r>
            <a:endParaRPr lang="en-US" altLang="zh-CN" dirty="0"/>
          </a:p>
          <a:p>
            <a:pPr marL="0" indent="0">
              <a:buNone/>
            </a:pPr>
            <a:r>
              <a:rPr lang="zh-CN" altLang="en-US" dirty="0"/>
              <a:t>    掩模产生更微小的、更</a:t>
            </a:r>
            <a:endParaRPr lang="en-US" altLang="zh-CN" dirty="0"/>
          </a:p>
          <a:p>
            <a:pPr marL="0" indent="0">
              <a:buNone/>
            </a:pPr>
            <a:r>
              <a:rPr lang="zh-CN" altLang="en-US" dirty="0"/>
              <a:t>    锐化的结果。</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509" y="1083468"/>
            <a:ext cx="5652120" cy="530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95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反锐化掩蔽与高频提升滤波处理</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长期以来在出版业中使用的图像锐化是</a:t>
            </a:r>
            <a:r>
              <a:rPr lang="zh-CN" altLang="en-US" dirty="0">
                <a:solidFill>
                  <a:srgbClr val="FF0000"/>
                </a:solidFill>
              </a:rPr>
              <a:t>将图像模糊形式从原始图像中去除</a:t>
            </a:r>
            <a:r>
              <a:rPr lang="en-US" altLang="zh-CN" dirty="0"/>
              <a:t>.</a:t>
            </a:r>
            <a:r>
              <a:rPr lang="zh-CN" altLang="en-US" dirty="0"/>
              <a:t>称为</a:t>
            </a:r>
            <a:r>
              <a:rPr lang="zh-CN" altLang="en-US" dirty="0">
                <a:solidFill>
                  <a:srgbClr val="FF0000"/>
                </a:solidFill>
              </a:rPr>
              <a:t>反锐化掩蔽</a:t>
            </a:r>
            <a:r>
              <a:rPr lang="en-US" altLang="zh-CN" dirty="0"/>
              <a:t>. </a:t>
            </a:r>
            <a:r>
              <a:rPr lang="zh-CN" altLang="en-US" dirty="0"/>
              <a:t>反锐化掩蔽的基本算法如下</a:t>
            </a:r>
            <a:r>
              <a:rPr lang="en-US" altLang="zh-CN" dirty="0"/>
              <a:t>:</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graphicFrame>
        <p:nvGraphicFramePr>
          <p:cNvPr id="9" name="Object 10"/>
          <p:cNvGraphicFramePr>
            <a:graphicFrameLocks noChangeAspect="1"/>
          </p:cNvGraphicFramePr>
          <p:nvPr/>
        </p:nvGraphicFramePr>
        <p:xfrm>
          <a:off x="971600" y="2471807"/>
          <a:ext cx="7416800" cy="1651000"/>
        </p:xfrm>
        <a:graphic>
          <a:graphicData uri="http://schemas.openxmlformats.org/presentationml/2006/ole">
            <mc:AlternateContent xmlns:mc="http://schemas.openxmlformats.org/markup-compatibility/2006">
              <mc:Choice xmlns:v="urn:schemas-microsoft-com:vml" Requires="v">
                <p:oleObj spid="_x0000_s805977" name="Equation" r:id="rId3" imgW="3251160" imgH="723600" progId="Equation.DSMT4">
                  <p:embed/>
                </p:oleObj>
              </mc:Choice>
              <mc:Fallback>
                <p:oleObj name="Equation" r:id="rId3" imgW="3251160" imgH="723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471807"/>
                        <a:ext cx="7416800" cy="1651000"/>
                      </a:xfrm>
                      <a:prstGeom prst="rect">
                        <a:avLst/>
                      </a:prstGeom>
                      <a:solidFill>
                        <a:schemeClr val="accent1"/>
                      </a:solidFill>
                      <a:ln w="76200" cmpd="tri">
                        <a:noFill/>
                        <a:miter lim="800000"/>
                        <a:headEnd/>
                        <a:tailEnd/>
                      </a:ln>
                      <a:effectLst/>
                    </p:spPr>
                  </p:pic>
                </p:oleObj>
              </mc:Fallback>
            </mc:AlternateContent>
          </a:graphicData>
        </a:graphic>
      </p:graphicFrame>
      <p:grpSp>
        <p:nvGrpSpPr>
          <p:cNvPr id="10" name="Group 13"/>
          <p:cNvGrpSpPr>
            <a:grpSpLocks/>
          </p:cNvGrpSpPr>
          <p:nvPr/>
        </p:nvGrpSpPr>
        <p:grpSpPr bwMode="auto">
          <a:xfrm>
            <a:off x="428359" y="4214054"/>
            <a:ext cx="8280400" cy="400050"/>
            <a:chOff x="158" y="3022"/>
            <a:chExt cx="5216" cy="252"/>
          </a:xfrm>
        </p:grpSpPr>
        <p:sp>
          <p:nvSpPr>
            <p:cNvPr id="11" name="Text Box 7"/>
            <p:cNvSpPr txBox="1">
              <a:spLocks noChangeArrowheads="1"/>
            </p:cNvSpPr>
            <p:nvPr/>
          </p:nvSpPr>
          <p:spPr bwMode="auto">
            <a:xfrm>
              <a:off x="158" y="3022"/>
              <a:ext cx="52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CC00"/>
                  </a:solidFill>
                  <a:prstDash val="sysDot"/>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会使 的低频成分损失很多</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而高频成分较完整地被保留下来</a:t>
              </a:r>
              <a:r>
                <a:rPr kumimoji="1" lang="en-US" altLang="zh-CN" sz="2000" dirty="0">
                  <a:latin typeface="微软雅黑" panose="020B0503020204020204" pitchFamily="34" charset="-122"/>
                  <a:ea typeface="微软雅黑" panose="020B0503020204020204" pitchFamily="34" charset="-122"/>
                </a:rPr>
                <a:t>.</a:t>
              </a:r>
            </a:p>
          </p:txBody>
        </p:sp>
        <p:graphicFrame>
          <p:nvGraphicFramePr>
            <p:cNvPr id="12" name="Object 11"/>
            <p:cNvGraphicFramePr>
              <a:graphicFrameLocks noChangeAspect="1"/>
            </p:cNvGraphicFramePr>
            <p:nvPr/>
          </p:nvGraphicFramePr>
          <p:xfrm>
            <a:off x="546" y="3046"/>
            <a:ext cx="856" cy="204"/>
          </p:xfrm>
          <a:graphic>
            <a:graphicData uri="http://schemas.openxmlformats.org/presentationml/2006/ole">
              <mc:AlternateContent xmlns:mc="http://schemas.openxmlformats.org/markup-compatibility/2006">
                <mc:Choice xmlns:v="urn:schemas-microsoft-com:vml" Requires="v">
                  <p:oleObj spid="_x0000_s805978" name="Equation" r:id="rId5" imgW="1054080" imgH="241200" progId="Equation.3">
                    <p:embed/>
                  </p:oleObj>
                </mc:Choice>
                <mc:Fallback>
                  <p:oleObj name="Equation" r:id="rId5" imgW="10540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46"/>
                          <a:ext cx="856" cy="204"/>
                        </a:xfrm>
                        <a:prstGeom prst="rect">
                          <a:avLst/>
                        </a:prstGeom>
                        <a:solidFill>
                          <a:srgbClr val="FFFFCC"/>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nvGraphicFramePr>
          <p:xfrm>
            <a:off x="2360" y="3049"/>
            <a:ext cx="498" cy="204"/>
          </p:xfrm>
          <a:graphic>
            <a:graphicData uri="http://schemas.openxmlformats.org/presentationml/2006/ole">
              <mc:AlternateContent xmlns:mc="http://schemas.openxmlformats.org/markup-compatibility/2006">
                <mc:Choice xmlns:v="urn:schemas-microsoft-com:vml" Requires="v">
                  <p:oleObj spid="_x0000_s805979" name="Equation" r:id="rId7" imgW="482400" imgH="203040" progId="Equation.3">
                    <p:embed/>
                  </p:oleObj>
                </mc:Choice>
                <mc:Fallback>
                  <p:oleObj name="Equation" r:id="rId7" imgW="482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0" y="3049"/>
                          <a:ext cx="498" cy="204"/>
                        </a:xfrm>
                        <a:prstGeom prst="rect">
                          <a:avLst/>
                        </a:prstGeom>
                        <a:solidFill>
                          <a:srgbClr val="FFFFCC"/>
                        </a:solidFill>
                        <a:ln w="12700">
                          <a:solidFill>
                            <a:schemeClr val="accent1"/>
                          </a:solidFill>
                          <a:miter lim="800000"/>
                          <a:headEnd/>
                          <a:tailEnd/>
                        </a:ln>
                        <a:effectLst/>
                      </p:spPr>
                    </p:pic>
                  </p:oleObj>
                </mc:Fallback>
              </mc:AlternateContent>
            </a:graphicData>
          </a:graphic>
        </p:graphicFrame>
      </p:grpSp>
    </p:spTree>
    <p:extLst>
      <p:ext uri="{BB962C8B-B14F-4D97-AF65-F5344CB8AC3E}">
        <p14:creationId xmlns:p14="http://schemas.microsoft.com/office/powerpoint/2010/main" val="3236905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 </a:t>
            </a:r>
            <a:r>
              <a:rPr lang="en-US" altLang="zh-CN" dirty="0">
                <a:solidFill>
                  <a:srgbClr val="000000"/>
                </a:solidFill>
              </a:rPr>
              <a:t>3.2  </a:t>
            </a:r>
            <a:r>
              <a:rPr lang="zh-CN" altLang="en-US" dirty="0">
                <a:solidFill>
                  <a:srgbClr val="000000"/>
                </a:solidFill>
              </a:rPr>
              <a:t>基本灰度变换类型</a:t>
            </a:r>
            <a:endParaRPr lang="zh-CN" altLang="en-US" dirty="0"/>
          </a:p>
        </p:txBody>
      </p:sp>
      <p:sp>
        <p:nvSpPr>
          <p:cNvPr id="3" name="内容占位符 2"/>
          <p:cNvSpPr>
            <a:spLocks noGrp="1"/>
          </p:cNvSpPr>
          <p:nvPr>
            <p:ph idx="1"/>
          </p:nvPr>
        </p:nvSpPr>
        <p:spPr>
          <a:xfrm>
            <a:off x="35496" y="1734738"/>
            <a:ext cx="8366377" cy="4511741"/>
          </a:xfrm>
        </p:spPr>
        <p:txBody>
          <a:bodyPr/>
          <a:lstStyle/>
          <a:p>
            <a:r>
              <a:rPr lang="zh-CN" altLang="en-US" dirty="0">
                <a:latin typeface="微软雅黑" panose="020B0503020204020204" pitchFamily="34" charset="-122"/>
                <a:ea typeface="微软雅黑" panose="020B0503020204020204" pitchFamily="34" charset="-122"/>
              </a:rPr>
              <a:t>灰度级变换函数</a:t>
            </a:r>
          </a:p>
          <a:p>
            <a:pPr lvl="1"/>
            <a:r>
              <a:rPr lang="en-US" altLang="zh-CN" dirty="0">
                <a:latin typeface="微软雅黑" panose="020B0503020204020204" pitchFamily="34" charset="-122"/>
                <a:ea typeface="微软雅黑" panose="020B0503020204020204" pitchFamily="34" charset="-122"/>
              </a:rPr>
              <a:t>s = T(r) </a:t>
            </a:r>
          </a:p>
          <a:p>
            <a:r>
              <a:rPr lang="zh-CN" altLang="en-US" dirty="0">
                <a:latin typeface="微软雅黑" panose="020B0503020204020204" pitchFamily="34" charset="-122"/>
                <a:ea typeface="微软雅黑" panose="020B0503020204020204" pitchFamily="34" charset="-122"/>
              </a:rPr>
              <a:t>三种基本类型</a:t>
            </a:r>
          </a:p>
          <a:p>
            <a:pPr lvl="1"/>
            <a:r>
              <a:rPr lang="zh-CN" altLang="en-US" dirty="0">
                <a:latin typeface="微软雅黑" panose="020B0503020204020204" pitchFamily="34" charset="-122"/>
                <a:ea typeface="微软雅黑" panose="020B0503020204020204" pitchFamily="34" charset="-122"/>
              </a:rPr>
              <a:t>①线性的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正比或反比</a:t>
            </a:r>
            <a:r>
              <a:rPr lang="en-US" altLang="zh-CN"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②</a:t>
            </a:r>
            <a:r>
              <a:rPr lang="zh-CN" altLang="en-US" dirty="0">
                <a:latin typeface="微软雅黑" panose="020B0503020204020204" pitchFamily="34" charset="-122"/>
                <a:ea typeface="微软雅黑" panose="020B0503020204020204" pitchFamily="34" charset="-122"/>
              </a:rPr>
              <a:t>对数的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对数和反对数的</a:t>
            </a:r>
            <a:r>
              <a:rPr lang="en-US" altLang="zh-CN"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③</a:t>
            </a:r>
            <a:r>
              <a:rPr lang="zh-CN" altLang="en-US" dirty="0">
                <a:latin typeface="微软雅黑" panose="020B0503020204020204" pitchFamily="34" charset="-122"/>
                <a:ea typeface="微软雅黑" panose="020B0503020204020204" pitchFamily="34" charset="-122"/>
              </a:rPr>
              <a:t>幂次的</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次幂和</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次方根变换</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图像反转</a:t>
            </a:r>
          </a:p>
          <a:p>
            <a:r>
              <a:rPr lang="zh-CN" altLang="en-US" dirty="0">
                <a:latin typeface="微软雅黑" panose="020B0503020204020204" pitchFamily="34" charset="-122"/>
                <a:ea typeface="微软雅黑" panose="020B0503020204020204" pitchFamily="34" charset="-122"/>
              </a:rPr>
              <a:t>对数变换</a:t>
            </a:r>
          </a:p>
          <a:p>
            <a:r>
              <a:rPr lang="zh-CN" altLang="en-US" dirty="0">
                <a:latin typeface="微软雅黑" panose="020B0503020204020204" pitchFamily="34" charset="-122"/>
                <a:ea typeface="微软雅黑" panose="020B0503020204020204" pitchFamily="34" charset="-122"/>
              </a:rPr>
              <a:t>幂次变换</a:t>
            </a:r>
          </a:p>
          <a:p>
            <a:pPr>
              <a:buNone/>
            </a:pPr>
            <a:endParaRPr lang="en-US" altLang="zh-CN" dirty="0">
              <a:latin typeface="微软雅黑" panose="020B0503020204020204" pitchFamily="34" charset="-122"/>
              <a:ea typeface="微软雅黑" panose="020B0503020204020204" pitchFamily="34" charset="-122"/>
            </a:endParaRPr>
          </a:p>
          <a:p>
            <a:pPr>
              <a:buNone/>
            </a:pPr>
            <a:endParaRPr lang="en-US" altLang="zh-CN" dirty="0">
              <a:latin typeface="微软雅黑" panose="020B0503020204020204" pitchFamily="34" charset="-122"/>
              <a:ea typeface="微软雅黑" panose="020B0503020204020204" pitchFamily="34" charset="-122"/>
            </a:endParaRPr>
          </a:p>
          <a:p>
            <a:pPr>
              <a:buNone/>
            </a:pP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sp>
        <p:nvSpPr>
          <p:cNvPr id="7" name="Text Box 5"/>
          <p:cNvSpPr txBox="1">
            <a:spLocks noChangeArrowheads="1"/>
          </p:cNvSpPr>
          <p:nvPr/>
        </p:nvSpPr>
        <p:spPr bwMode="auto">
          <a:xfrm>
            <a:off x="4263704" y="5578565"/>
            <a:ext cx="471646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1800" dirty="0">
                <a:latin typeface="微软雅黑" panose="020B0503020204020204" pitchFamily="34" charset="-122"/>
                <a:ea typeface="微软雅黑" panose="020B0503020204020204" pitchFamily="34" charset="-122"/>
              </a:rPr>
              <a:t>用于图像增强的某些基本灰度变换函数</a:t>
            </a:r>
          </a:p>
        </p:txBody>
      </p:sp>
      <p:grpSp>
        <p:nvGrpSpPr>
          <p:cNvPr id="8" name="Group 28"/>
          <p:cNvGrpSpPr>
            <a:grpSpLocks/>
          </p:cNvGrpSpPr>
          <p:nvPr/>
        </p:nvGrpSpPr>
        <p:grpSpPr bwMode="auto">
          <a:xfrm>
            <a:off x="4185241" y="1218991"/>
            <a:ext cx="4582274" cy="4346911"/>
            <a:chOff x="2739" y="1008"/>
            <a:chExt cx="2920" cy="2788"/>
          </a:xfrm>
        </p:grpSpPr>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8" y="1008"/>
              <a:ext cx="2880" cy="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6"/>
            <p:cNvSpPr txBox="1">
              <a:spLocks noChangeArrowheads="1"/>
            </p:cNvSpPr>
            <p:nvPr/>
          </p:nvSpPr>
          <p:spPr bwMode="auto">
            <a:xfrm>
              <a:off x="4026" y="3558"/>
              <a:ext cx="955" cy="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1800" dirty="0">
                  <a:solidFill>
                    <a:srgbClr val="FF0000"/>
                  </a:solidFill>
                  <a:latin typeface="微软雅黑" panose="020B0503020204020204" pitchFamily="34" charset="-122"/>
                  <a:ea typeface="微软雅黑" panose="020B0503020204020204" pitchFamily="34" charset="-122"/>
                </a:rPr>
                <a:t>输入灰度级</a:t>
              </a:r>
              <a:r>
                <a:rPr kumimoji="1" lang="en-US" altLang="zh-CN" sz="1800" dirty="0">
                  <a:solidFill>
                    <a:srgbClr val="FF0000"/>
                  </a:solidFill>
                  <a:latin typeface="微软雅黑" panose="020B0503020204020204" pitchFamily="34" charset="-122"/>
                  <a:ea typeface="微软雅黑" panose="020B0503020204020204" pitchFamily="34" charset="-122"/>
                </a:rPr>
                <a:t>,r</a:t>
              </a:r>
            </a:p>
          </p:txBody>
        </p:sp>
        <p:sp>
          <p:nvSpPr>
            <p:cNvPr id="11" name="Text Box 9"/>
            <p:cNvSpPr txBox="1">
              <a:spLocks noChangeArrowheads="1"/>
            </p:cNvSpPr>
            <p:nvPr/>
          </p:nvSpPr>
          <p:spPr bwMode="auto">
            <a:xfrm>
              <a:off x="4469" y="1440"/>
              <a:ext cx="477" cy="1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1600" dirty="0">
                  <a:solidFill>
                    <a:srgbClr val="FF0000"/>
                  </a:solidFill>
                  <a:latin typeface="微软雅黑" panose="020B0503020204020204" pitchFamily="34" charset="-122"/>
                  <a:ea typeface="微软雅黑" panose="020B0503020204020204" pitchFamily="34" charset="-122"/>
                </a:rPr>
                <a:t>n</a:t>
              </a:r>
              <a:r>
                <a:rPr kumimoji="1" lang="zh-CN" altLang="en-US" sz="1600" dirty="0">
                  <a:solidFill>
                    <a:srgbClr val="FF0000"/>
                  </a:solidFill>
                  <a:latin typeface="微软雅黑" panose="020B0503020204020204" pitchFamily="34" charset="-122"/>
                  <a:ea typeface="微软雅黑" panose="020B0503020204020204" pitchFamily="34" charset="-122"/>
                </a:rPr>
                <a:t>次方根</a:t>
              </a:r>
            </a:p>
          </p:txBody>
        </p:sp>
        <p:sp>
          <p:nvSpPr>
            <p:cNvPr id="12" name="Text Box 12"/>
            <p:cNvSpPr txBox="1">
              <a:spLocks noChangeArrowheads="1"/>
            </p:cNvSpPr>
            <p:nvPr/>
          </p:nvSpPr>
          <p:spPr bwMode="auto">
            <a:xfrm>
              <a:off x="3354" y="3072"/>
              <a:ext cx="258" cy="3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zh-CN" altLang="en-US" sz="1600">
                  <a:solidFill>
                    <a:srgbClr val="FF0000"/>
                  </a:solidFill>
                  <a:latin typeface="微软雅黑" panose="020B0503020204020204" pitchFamily="34" charset="-122"/>
                  <a:ea typeface="微软雅黑" panose="020B0503020204020204" pitchFamily="34" charset="-122"/>
                </a:rPr>
                <a:t>正比</a:t>
              </a:r>
            </a:p>
          </p:txBody>
        </p:sp>
        <p:sp>
          <p:nvSpPr>
            <p:cNvPr id="13" name="Text Box 13"/>
            <p:cNvSpPr txBox="1">
              <a:spLocks noChangeArrowheads="1"/>
            </p:cNvSpPr>
            <p:nvPr/>
          </p:nvSpPr>
          <p:spPr bwMode="auto">
            <a:xfrm>
              <a:off x="4599" y="3024"/>
              <a:ext cx="375" cy="3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zh-CN" altLang="en-US" sz="1600">
                  <a:solidFill>
                    <a:srgbClr val="FF0000"/>
                  </a:solidFill>
                  <a:latin typeface="微软雅黑" panose="020B0503020204020204" pitchFamily="34" charset="-122"/>
                  <a:ea typeface="微软雅黑" panose="020B0503020204020204" pitchFamily="34" charset="-122"/>
                </a:rPr>
                <a:t>反对数</a:t>
              </a:r>
            </a:p>
          </p:txBody>
        </p:sp>
        <p:grpSp>
          <p:nvGrpSpPr>
            <p:cNvPr id="14" name="Group 19"/>
            <p:cNvGrpSpPr>
              <a:grpSpLocks/>
            </p:cNvGrpSpPr>
            <p:nvPr/>
          </p:nvGrpSpPr>
          <p:grpSpPr bwMode="auto">
            <a:xfrm>
              <a:off x="3258" y="1207"/>
              <a:ext cx="1028" cy="199"/>
              <a:chOff x="3258" y="1207"/>
              <a:chExt cx="1028" cy="199"/>
            </a:xfrm>
          </p:grpSpPr>
          <p:sp>
            <p:nvSpPr>
              <p:cNvPr id="24" name="Text Box 8"/>
              <p:cNvSpPr txBox="1">
                <a:spLocks noChangeArrowheads="1"/>
              </p:cNvSpPr>
              <p:nvPr/>
            </p:nvSpPr>
            <p:spPr bwMode="auto">
              <a:xfrm>
                <a:off x="3258" y="1248"/>
                <a:ext cx="384" cy="1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zh-CN" altLang="en-US" sz="1600" dirty="0">
                    <a:solidFill>
                      <a:srgbClr val="FF0000"/>
                    </a:solidFill>
                    <a:latin typeface="微软雅黑" panose="020B0503020204020204" pitchFamily="34" charset="-122"/>
                    <a:ea typeface="微软雅黑" panose="020B0503020204020204" pitchFamily="34" charset="-122"/>
                  </a:rPr>
                  <a:t>反比</a:t>
                </a:r>
              </a:p>
            </p:txBody>
          </p:sp>
          <p:graphicFrame>
            <p:nvGraphicFramePr>
              <p:cNvPr id="25" name="Object 17"/>
              <p:cNvGraphicFramePr>
                <a:graphicFrameLocks noChangeAspect="1"/>
              </p:cNvGraphicFramePr>
              <p:nvPr/>
            </p:nvGraphicFramePr>
            <p:xfrm>
              <a:off x="3515" y="1207"/>
              <a:ext cx="771" cy="174"/>
            </p:xfrm>
            <a:graphic>
              <a:graphicData uri="http://schemas.openxmlformats.org/presentationml/2006/ole">
                <mc:AlternateContent xmlns:mc="http://schemas.openxmlformats.org/markup-compatibility/2006">
                  <mc:Choice xmlns:v="urn:schemas-microsoft-com:vml" Requires="v">
                    <p:oleObj spid="_x0000_s731521" name="公式" r:id="rId7" imgW="787320" imgH="177480" progId="Equation.3">
                      <p:embed/>
                    </p:oleObj>
                  </mc:Choice>
                  <mc:Fallback>
                    <p:oleObj name="公式" r:id="rId7" imgW="7873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5" y="1207"/>
                            <a:ext cx="771"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21"/>
            <p:cNvGrpSpPr>
              <a:grpSpLocks/>
            </p:cNvGrpSpPr>
            <p:nvPr/>
          </p:nvGrpSpPr>
          <p:grpSpPr bwMode="auto">
            <a:xfrm>
              <a:off x="3384" y="1888"/>
              <a:ext cx="1107" cy="186"/>
              <a:chOff x="3384" y="1888"/>
              <a:chExt cx="1107" cy="186"/>
            </a:xfrm>
          </p:grpSpPr>
          <p:sp>
            <p:nvSpPr>
              <p:cNvPr id="22" name="Text Box 10"/>
              <p:cNvSpPr txBox="1">
                <a:spLocks noChangeArrowheads="1"/>
              </p:cNvSpPr>
              <p:nvPr/>
            </p:nvSpPr>
            <p:spPr bwMode="auto">
              <a:xfrm>
                <a:off x="3384" y="1916"/>
                <a:ext cx="262" cy="1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zh-CN" altLang="en-US" sz="1600">
                    <a:solidFill>
                      <a:srgbClr val="FF0000"/>
                    </a:solidFill>
                    <a:latin typeface="微软雅黑" panose="020B0503020204020204" pitchFamily="34" charset="-122"/>
                    <a:ea typeface="微软雅黑" panose="020B0503020204020204" pitchFamily="34" charset="-122"/>
                  </a:rPr>
                  <a:t>对数</a:t>
                </a:r>
              </a:p>
            </p:txBody>
          </p:sp>
          <p:graphicFrame>
            <p:nvGraphicFramePr>
              <p:cNvPr id="23" name="Object 20"/>
              <p:cNvGraphicFramePr>
                <a:graphicFrameLocks noChangeAspect="1"/>
              </p:cNvGraphicFramePr>
              <p:nvPr/>
            </p:nvGraphicFramePr>
            <p:xfrm>
              <a:off x="3651" y="1888"/>
              <a:ext cx="840" cy="182"/>
            </p:xfrm>
            <a:graphic>
              <a:graphicData uri="http://schemas.openxmlformats.org/presentationml/2006/ole">
                <mc:AlternateContent xmlns:mc="http://schemas.openxmlformats.org/markup-compatibility/2006">
                  <mc:Choice xmlns:v="urn:schemas-microsoft-com:vml" Requires="v">
                    <p:oleObj spid="_x0000_s731522" name="公式" r:id="rId9" imgW="939600" imgH="203040" progId="Equation.3">
                      <p:embed/>
                    </p:oleObj>
                  </mc:Choice>
                  <mc:Fallback>
                    <p:oleObj name="公式" r:id="rId9" imgW="9396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 y="1888"/>
                            <a:ext cx="84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 name="Group 23"/>
            <p:cNvGrpSpPr>
              <a:grpSpLocks/>
            </p:cNvGrpSpPr>
            <p:nvPr/>
          </p:nvGrpSpPr>
          <p:grpSpPr bwMode="auto">
            <a:xfrm>
              <a:off x="4842" y="1979"/>
              <a:ext cx="817" cy="202"/>
              <a:chOff x="4842" y="1979"/>
              <a:chExt cx="817" cy="202"/>
            </a:xfrm>
          </p:grpSpPr>
          <p:sp>
            <p:nvSpPr>
              <p:cNvPr id="20" name="Text Box 11"/>
              <p:cNvSpPr txBox="1">
                <a:spLocks noChangeArrowheads="1"/>
              </p:cNvSpPr>
              <p:nvPr/>
            </p:nvSpPr>
            <p:spPr bwMode="auto">
              <a:xfrm>
                <a:off x="4842" y="2020"/>
                <a:ext cx="346" cy="1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1600">
                    <a:solidFill>
                      <a:srgbClr val="FF0000"/>
                    </a:solidFill>
                    <a:latin typeface="微软雅黑" panose="020B0503020204020204" pitchFamily="34" charset="-122"/>
                    <a:ea typeface="微软雅黑" panose="020B0503020204020204" pitchFamily="34" charset="-122"/>
                  </a:rPr>
                  <a:t>n</a:t>
                </a:r>
                <a:r>
                  <a:rPr kumimoji="1" lang="zh-CN" altLang="en-US" sz="1600">
                    <a:solidFill>
                      <a:srgbClr val="FF0000"/>
                    </a:solidFill>
                    <a:latin typeface="微软雅黑" panose="020B0503020204020204" pitchFamily="34" charset="-122"/>
                    <a:ea typeface="微软雅黑" panose="020B0503020204020204" pitchFamily="34" charset="-122"/>
                  </a:rPr>
                  <a:t>次幂</a:t>
                </a:r>
              </a:p>
            </p:txBody>
          </p:sp>
          <p:graphicFrame>
            <p:nvGraphicFramePr>
              <p:cNvPr id="21" name="Object 22"/>
              <p:cNvGraphicFramePr>
                <a:graphicFrameLocks noChangeAspect="1"/>
              </p:cNvGraphicFramePr>
              <p:nvPr/>
            </p:nvGraphicFramePr>
            <p:xfrm>
              <a:off x="5193" y="1979"/>
              <a:ext cx="466" cy="202"/>
            </p:xfrm>
            <a:graphic>
              <a:graphicData uri="http://schemas.openxmlformats.org/presentationml/2006/ole">
                <mc:AlternateContent xmlns:mc="http://schemas.openxmlformats.org/markup-compatibility/2006">
                  <mc:Choice xmlns:v="urn:schemas-microsoft-com:vml" Requires="v">
                    <p:oleObj spid="_x0000_s731523" name="Equation" r:id="rId11" imgW="469800" imgH="203040" progId="Equation.DSMT4">
                      <p:embed/>
                    </p:oleObj>
                  </mc:Choice>
                  <mc:Fallback>
                    <p:oleObj name="Equation" r:id="rId11" imgW="46980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93" y="1979"/>
                            <a:ext cx="466"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27"/>
            <p:cNvGrpSpPr>
              <a:grpSpLocks/>
            </p:cNvGrpSpPr>
            <p:nvPr/>
          </p:nvGrpSpPr>
          <p:grpSpPr bwMode="auto">
            <a:xfrm>
              <a:off x="2739" y="1797"/>
              <a:ext cx="292" cy="953"/>
              <a:chOff x="2739" y="1797"/>
              <a:chExt cx="292" cy="953"/>
            </a:xfrm>
          </p:grpSpPr>
          <p:sp>
            <p:nvSpPr>
              <p:cNvPr id="18" name="Text Box 7"/>
              <p:cNvSpPr txBox="1">
                <a:spLocks noChangeArrowheads="1"/>
              </p:cNvSpPr>
              <p:nvPr/>
            </p:nvSpPr>
            <p:spPr bwMode="auto">
              <a:xfrm>
                <a:off x="2739" y="1797"/>
                <a:ext cx="292" cy="8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p>
                <a:r>
                  <a:rPr kumimoji="1" lang="zh-CN" altLang="en-US" sz="1800" dirty="0">
                    <a:solidFill>
                      <a:srgbClr val="FF0000"/>
                    </a:solidFill>
                    <a:latin typeface="微软雅黑" panose="020B0503020204020204" pitchFamily="34" charset="-122"/>
                    <a:ea typeface="微软雅黑" panose="020B0503020204020204" pitchFamily="34" charset="-122"/>
                  </a:rPr>
                  <a:t>输出灰度级</a:t>
                </a:r>
              </a:p>
            </p:txBody>
          </p:sp>
          <p:graphicFrame>
            <p:nvGraphicFramePr>
              <p:cNvPr id="19" name="Object 25"/>
              <p:cNvGraphicFramePr>
                <a:graphicFrameLocks noChangeAspect="1"/>
              </p:cNvGraphicFramePr>
              <p:nvPr/>
            </p:nvGraphicFramePr>
            <p:xfrm>
              <a:off x="2789" y="2523"/>
              <a:ext cx="186" cy="227"/>
            </p:xfrm>
            <a:graphic>
              <a:graphicData uri="http://schemas.openxmlformats.org/presentationml/2006/ole">
                <mc:AlternateContent xmlns:mc="http://schemas.openxmlformats.org/markup-compatibility/2006">
                  <mc:Choice xmlns:v="urn:schemas-microsoft-com:vml" Requires="v">
                    <p:oleObj spid="_x0000_s731524" name="公式" r:id="rId13" imgW="114120" imgH="139680" progId="Equation.3">
                      <p:embed/>
                    </p:oleObj>
                  </mc:Choice>
                  <mc:Fallback>
                    <p:oleObj name="公式" r:id="rId13" imgW="11412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9" y="2523"/>
                            <a:ext cx="186"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pic>
        <p:nvPicPr>
          <p:cNvPr id="5" name="图片 4"/>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18195" y="4274608"/>
            <a:ext cx="1472184" cy="175260"/>
          </a:xfrm>
          <a:prstGeom prst="rect">
            <a:avLst/>
          </a:prstGeom>
        </p:spPr>
      </p:pic>
      <p:pic>
        <p:nvPicPr>
          <p:cNvPr id="6" name="图片 5"/>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818195" y="4581128"/>
            <a:ext cx="1650492" cy="252984"/>
          </a:xfrm>
          <a:prstGeom prst="rect">
            <a:avLst/>
          </a:prstGeom>
        </p:spPr>
      </p:pic>
      <p:pic>
        <p:nvPicPr>
          <p:cNvPr id="26" name="图片 25"/>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17690" y="5003118"/>
            <a:ext cx="783336" cy="172212"/>
          </a:xfrm>
          <a:prstGeom prst="rect">
            <a:avLst/>
          </a:prstGeom>
        </p:spPr>
      </p:pic>
    </p:spTree>
    <p:extLst>
      <p:ext uri="{BB962C8B-B14F-4D97-AF65-F5344CB8AC3E}">
        <p14:creationId xmlns:p14="http://schemas.microsoft.com/office/powerpoint/2010/main" val="1402292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反锐化掩蔽与高频提升滤波处理</a:t>
            </a:r>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a:p>
            <a:endParaRPr lang="zh-CN" altLang="en-US" dirty="0"/>
          </a:p>
        </p:txBody>
      </p:sp>
      <p:grpSp>
        <p:nvGrpSpPr>
          <p:cNvPr id="5" name="Group 22"/>
          <p:cNvGrpSpPr>
            <a:grpSpLocks/>
          </p:cNvGrpSpPr>
          <p:nvPr/>
        </p:nvGrpSpPr>
        <p:grpSpPr bwMode="auto">
          <a:xfrm>
            <a:off x="786607" y="2387236"/>
            <a:ext cx="5900738" cy="404813"/>
            <a:chOff x="536" y="845"/>
            <a:chExt cx="3717" cy="255"/>
          </a:xfrm>
        </p:grpSpPr>
        <p:sp>
          <p:nvSpPr>
            <p:cNvPr id="6" name="Text Box 4"/>
            <p:cNvSpPr txBox="1">
              <a:spLocks noChangeArrowheads="1"/>
            </p:cNvSpPr>
            <p:nvPr/>
          </p:nvSpPr>
          <p:spPr bwMode="auto">
            <a:xfrm>
              <a:off x="930" y="845"/>
              <a:ext cx="332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CC00"/>
                  </a:solidFill>
                  <a:prstDash val="sysDot"/>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kumimoji="1" lang="zh-CN" altLang="en-US" sz="2000" dirty="0">
                  <a:latin typeface="微软雅黑" panose="020B0503020204020204" pitchFamily="34" charset="-122"/>
                  <a:ea typeface="微软雅黑" panose="020B0503020204020204" pitchFamily="34" charset="-122"/>
                </a:rPr>
                <a:t>可用简单局部平均法求得</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邻域取</a:t>
              </a:r>
              <a:r>
                <a:rPr kumimoji="1" lang="en-US" altLang="zh-CN" sz="2000" dirty="0">
                  <a:latin typeface="微软雅黑" panose="020B0503020204020204" pitchFamily="34" charset="-122"/>
                  <a:ea typeface="微软雅黑" panose="020B0503020204020204" pitchFamily="34" charset="-122"/>
                </a:rPr>
                <a:t>3</a:t>
              </a:r>
              <a:r>
                <a:rPr kumimoji="1" lang="en-US"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3,</a:t>
              </a:r>
              <a:r>
                <a:rPr kumimoji="1" lang="zh-CN" altLang="en-US" sz="2000" dirty="0">
                  <a:latin typeface="微软雅黑" panose="020B0503020204020204" pitchFamily="34" charset="-122"/>
                  <a:ea typeface="微软雅黑" panose="020B0503020204020204" pitchFamily="34" charset="-122"/>
                </a:rPr>
                <a:t>掩模为</a:t>
              </a:r>
            </a:p>
          </p:txBody>
        </p:sp>
        <p:graphicFrame>
          <p:nvGraphicFramePr>
            <p:cNvPr id="7" name="Object 5"/>
            <p:cNvGraphicFramePr>
              <a:graphicFrameLocks noChangeAspect="1"/>
            </p:cNvGraphicFramePr>
            <p:nvPr/>
          </p:nvGraphicFramePr>
          <p:xfrm>
            <a:off x="536" y="896"/>
            <a:ext cx="394" cy="204"/>
          </p:xfrm>
          <a:graphic>
            <a:graphicData uri="http://schemas.openxmlformats.org/presentationml/2006/ole">
              <mc:AlternateContent xmlns:mc="http://schemas.openxmlformats.org/markup-compatibility/2006">
                <mc:Choice xmlns:v="urn:schemas-microsoft-com:vml" Requires="v">
                  <p:oleObj spid="_x0000_s807117" name="Equation" r:id="rId3" imgW="482400" imgH="241200" progId="Equation.3">
                    <p:embed/>
                  </p:oleObj>
                </mc:Choice>
                <mc:Fallback>
                  <p:oleObj name="Equation" r:id="rId3" imgW="4824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 y="896"/>
                          <a:ext cx="394" cy="204"/>
                        </a:xfrm>
                        <a:prstGeom prst="rect">
                          <a:avLst/>
                        </a:prstGeom>
                        <a:solidFill>
                          <a:schemeClr val="bg2"/>
                        </a:solidFill>
                        <a:ln w="12700">
                          <a:solidFill>
                            <a:schemeClr val="bg2"/>
                          </a:solidFill>
                          <a:miter lim="800000"/>
                          <a:headEnd/>
                          <a:tailEnd/>
                        </a:ln>
                        <a:effectLst/>
                      </p:spPr>
                    </p:pic>
                  </p:oleObj>
                </mc:Fallback>
              </mc:AlternateContent>
            </a:graphicData>
          </a:graphic>
        </p:graphicFrame>
      </p:grpSp>
      <p:graphicFrame>
        <p:nvGraphicFramePr>
          <p:cNvPr id="8" name="Object 6"/>
          <p:cNvGraphicFramePr>
            <a:graphicFrameLocks noChangeAspect="1"/>
          </p:cNvGraphicFramePr>
          <p:nvPr/>
        </p:nvGraphicFramePr>
        <p:xfrm>
          <a:off x="1412082" y="2787286"/>
          <a:ext cx="1877077" cy="1261559"/>
        </p:xfrm>
        <a:graphic>
          <a:graphicData uri="http://schemas.openxmlformats.org/presentationml/2006/ole">
            <mc:AlternateContent xmlns:mc="http://schemas.openxmlformats.org/markup-compatibility/2006">
              <mc:Choice xmlns:v="urn:schemas-microsoft-com:vml" Requires="v">
                <p:oleObj spid="_x0000_s807118" name="Equation" r:id="rId5" imgW="1079280" imgH="698400" progId="Equation.DSMT4">
                  <p:embed/>
                </p:oleObj>
              </mc:Choice>
              <mc:Fallback>
                <p:oleObj name="Equation" r:id="rId5" imgW="1079280" imgH="698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2082" y="2787286"/>
                        <a:ext cx="1877077" cy="1261559"/>
                      </a:xfrm>
                      <a:prstGeom prst="rect">
                        <a:avLst/>
                      </a:prstGeom>
                      <a:solidFill>
                        <a:schemeClr val="bg2"/>
                      </a:solidFill>
                      <a:ln w="76200" cmpd="tri">
                        <a:noFill/>
                        <a:miter lim="800000"/>
                        <a:headEnd/>
                        <a:tailEnd/>
                      </a:ln>
                      <a:effectLst/>
                    </p:spPr>
                  </p:pic>
                </p:oleObj>
              </mc:Fallback>
            </mc:AlternateContent>
          </a:graphicData>
        </a:graphic>
      </p:graphicFrame>
      <p:graphicFrame>
        <p:nvGraphicFramePr>
          <p:cNvPr id="9" name="Object 8"/>
          <p:cNvGraphicFramePr>
            <a:graphicFrameLocks noChangeAspect="1"/>
          </p:cNvGraphicFramePr>
          <p:nvPr/>
        </p:nvGraphicFramePr>
        <p:xfrm>
          <a:off x="1169083" y="4074246"/>
          <a:ext cx="5761260" cy="1224101"/>
        </p:xfrm>
        <a:graphic>
          <a:graphicData uri="http://schemas.openxmlformats.org/presentationml/2006/ole">
            <mc:AlternateContent xmlns:mc="http://schemas.openxmlformats.org/markup-compatibility/2006">
              <mc:Choice xmlns:v="urn:schemas-microsoft-com:vml" Requires="v">
                <p:oleObj spid="_x0000_s807119" name="Equation" r:id="rId7" imgW="3479760" imgH="711000" progId="Equation.DSMT4">
                  <p:embed/>
                </p:oleObj>
              </mc:Choice>
              <mc:Fallback>
                <p:oleObj name="Equation" r:id="rId7" imgW="3479760" imgH="711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9083" y="4074246"/>
                        <a:ext cx="5761260" cy="1224101"/>
                      </a:xfrm>
                      <a:prstGeom prst="rect">
                        <a:avLst/>
                      </a:prstGeom>
                      <a:solidFill>
                        <a:schemeClr val="bg2"/>
                      </a:solidFill>
                      <a:ln w="76200" cmpd="tri">
                        <a:noFill/>
                        <a:miter lim="800000"/>
                        <a:headEnd/>
                        <a:tailEnd/>
                      </a:ln>
                      <a:effectLst/>
                    </p:spPr>
                  </p:pic>
                </p:oleObj>
              </mc:Fallback>
            </mc:AlternateContent>
          </a:graphicData>
        </a:graphic>
      </p:graphicFrame>
      <p:grpSp>
        <p:nvGrpSpPr>
          <p:cNvPr id="10" name="Group 23"/>
          <p:cNvGrpSpPr>
            <a:grpSpLocks/>
          </p:cNvGrpSpPr>
          <p:nvPr/>
        </p:nvGrpSpPr>
        <p:grpSpPr bwMode="auto">
          <a:xfrm>
            <a:off x="3131840" y="3677374"/>
            <a:ext cx="4057650" cy="400050"/>
            <a:chOff x="385" y="2205"/>
            <a:chExt cx="2556" cy="252"/>
          </a:xfrm>
        </p:grpSpPr>
        <p:sp>
          <p:nvSpPr>
            <p:cNvPr id="11" name="Text Box 7"/>
            <p:cNvSpPr txBox="1">
              <a:spLocks noChangeArrowheads="1"/>
            </p:cNvSpPr>
            <p:nvPr/>
          </p:nvSpPr>
          <p:spPr bwMode="auto">
            <a:xfrm>
              <a:off x="385" y="2205"/>
              <a:ext cx="255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CC00"/>
                  </a:solidFill>
                  <a:prstDash val="sysDot"/>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取</a:t>
              </a:r>
              <a:r>
                <a:rPr kumimoji="1" lang="en-US" altLang="zh-CN" sz="2000" i="1" dirty="0">
                  <a:latin typeface="微软雅黑" panose="020B0503020204020204" pitchFamily="34" charset="-122"/>
                  <a:ea typeface="微软雅黑" panose="020B0503020204020204" pitchFamily="34" charset="-122"/>
                </a:rPr>
                <a:t>k</a:t>
              </a:r>
              <a:r>
                <a:rPr kumimoji="1" lang="en-US" altLang="zh-CN" sz="2000" dirty="0">
                  <a:latin typeface="微软雅黑" panose="020B0503020204020204" pitchFamily="34" charset="-122"/>
                  <a:ea typeface="微软雅黑" panose="020B0503020204020204" pitchFamily="34" charset="-122"/>
                </a:rPr>
                <a:t>=9</a:t>
              </a:r>
              <a:r>
                <a:rPr kumimoji="1" lang="zh-CN" altLang="en-US" sz="2000" dirty="0">
                  <a:latin typeface="微软雅黑" panose="020B0503020204020204" pitchFamily="34" charset="-122"/>
                  <a:ea typeface="微软雅黑" panose="020B0503020204020204" pitchFamily="34" charset="-122"/>
                </a:rPr>
                <a:t>，的掩模为</a:t>
              </a:r>
            </a:p>
          </p:txBody>
        </p:sp>
        <p:graphicFrame>
          <p:nvGraphicFramePr>
            <p:cNvPr id="12" name="Object 9"/>
            <p:cNvGraphicFramePr>
              <a:graphicFrameLocks noChangeAspect="1"/>
            </p:cNvGraphicFramePr>
            <p:nvPr/>
          </p:nvGraphicFramePr>
          <p:xfrm>
            <a:off x="1414" y="2229"/>
            <a:ext cx="458" cy="204"/>
          </p:xfrm>
          <a:graphic>
            <a:graphicData uri="http://schemas.openxmlformats.org/presentationml/2006/ole">
              <mc:AlternateContent xmlns:mc="http://schemas.openxmlformats.org/markup-compatibility/2006">
                <mc:Choice xmlns:v="urn:schemas-microsoft-com:vml" Requires="v">
                  <p:oleObj spid="_x0000_s807120" name="Equation" r:id="rId9" imgW="469800" imgH="203040" progId="Equation.DSMT4">
                    <p:embed/>
                  </p:oleObj>
                </mc:Choice>
                <mc:Fallback>
                  <p:oleObj name="Equation" r:id="rId9" imgW="46980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4" y="2229"/>
                          <a:ext cx="458" cy="204"/>
                        </a:xfrm>
                        <a:prstGeom prst="rect">
                          <a:avLst/>
                        </a:prstGeom>
                        <a:solidFill>
                          <a:schemeClr val="bg2"/>
                        </a:solidFill>
                        <a:ln w="12700">
                          <a:solidFill>
                            <a:schemeClr val="accent1"/>
                          </a:solidFill>
                          <a:miter lim="800000"/>
                          <a:headEnd/>
                          <a:tailEnd/>
                        </a:ln>
                        <a:effectLst/>
                      </p:spPr>
                    </p:pic>
                  </p:oleObj>
                </mc:Fallback>
              </mc:AlternateContent>
            </a:graphicData>
          </a:graphic>
        </p:graphicFrame>
      </p:grpSp>
      <p:sp>
        <p:nvSpPr>
          <p:cNvPr id="13" name="Line 11"/>
          <p:cNvSpPr>
            <a:spLocks noChangeShapeType="1"/>
          </p:cNvSpPr>
          <p:nvPr/>
        </p:nvSpPr>
        <p:spPr bwMode="auto">
          <a:xfrm>
            <a:off x="6947539" y="4842951"/>
            <a:ext cx="433387" cy="360362"/>
          </a:xfrm>
          <a:prstGeom prst="line">
            <a:avLst/>
          </a:prstGeom>
          <a:noFill/>
          <a:ln w="38100" cmpd="dbl">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14" name="Group 13"/>
          <p:cNvGrpSpPr>
            <a:grpSpLocks/>
          </p:cNvGrpSpPr>
          <p:nvPr/>
        </p:nvGrpSpPr>
        <p:grpSpPr bwMode="auto">
          <a:xfrm>
            <a:off x="453759" y="5309610"/>
            <a:ext cx="7991475" cy="950912"/>
            <a:chOff x="136" y="1644"/>
            <a:chExt cx="5034" cy="599"/>
          </a:xfrm>
        </p:grpSpPr>
        <p:graphicFrame>
          <p:nvGraphicFramePr>
            <p:cNvPr id="15" name="Object 14"/>
            <p:cNvGraphicFramePr>
              <a:graphicFrameLocks noChangeAspect="1"/>
            </p:cNvGraphicFramePr>
            <p:nvPr/>
          </p:nvGraphicFramePr>
          <p:xfrm>
            <a:off x="136" y="1644"/>
            <a:ext cx="5034" cy="599"/>
          </p:xfrm>
          <a:graphic>
            <a:graphicData uri="http://schemas.openxmlformats.org/presentationml/2006/ole">
              <mc:AlternateContent xmlns:mc="http://schemas.openxmlformats.org/markup-compatibility/2006">
                <mc:Choice xmlns:v="urn:schemas-microsoft-com:vml" Requires="v">
                  <p:oleObj spid="_x0000_s807121" name="Equation" r:id="rId11" imgW="4012920" imgH="507960" progId="Equation.DSMT4">
                    <p:embed/>
                  </p:oleObj>
                </mc:Choice>
                <mc:Fallback>
                  <p:oleObj name="Equation" r:id="rId11" imgW="4012920" imgH="5079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 y="1644"/>
                          <a:ext cx="5034" cy="599"/>
                        </a:xfrm>
                        <a:prstGeom prst="rect">
                          <a:avLst/>
                        </a:prstGeom>
                        <a:solidFill>
                          <a:schemeClr val="bg2"/>
                        </a:solidFill>
                        <a:ln w="9525">
                          <a:noFill/>
                          <a:miter lim="800000"/>
                          <a:headEnd/>
                          <a:tailEnd/>
                        </a:ln>
                        <a:effectLst/>
                      </p:spPr>
                    </p:pic>
                  </p:oleObj>
                </mc:Fallback>
              </mc:AlternateContent>
            </a:graphicData>
          </a:graphic>
        </p:graphicFrame>
        <p:graphicFrame>
          <p:nvGraphicFramePr>
            <p:cNvPr id="16" name="Object 15"/>
            <p:cNvGraphicFramePr>
              <a:graphicFrameLocks noChangeAspect="1"/>
            </p:cNvGraphicFramePr>
            <p:nvPr/>
          </p:nvGraphicFramePr>
          <p:xfrm>
            <a:off x="136" y="1847"/>
            <a:ext cx="590" cy="193"/>
          </p:xfrm>
          <a:graphic>
            <a:graphicData uri="http://schemas.openxmlformats.org/presentationml/2006/ole">
              <mc:AlternateContent xmlns:mc="http://schemas.openxmlformats.org/markup-compatibility/2006">
                <mc:Choice xmlns:v="urn:schemas-microsoft-com:vml" Requires="v">
                  <p:oleObj spid="_x0000_s807122" name="公式" r:id="rId13" imgW="622080" imgH="203040" progId="Equation.3">
                    <p:embed/>
                  </p:oleObj>
                </mc:Choice>
                <mc:Fallback>
                  <p:oleObj name="公式" r:id="rId13" imgW="6220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 y="1847"/>
                          <a:ext cx="590" cy="19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8" name="Object 21"/>
          <p:cNvGraphicFramePr>
            <a:graphicFrameLocks noChangeAspect="1"/>
          </p:cNvGraphicFramePr>
          <p:nvPr/>
        </p:nvGraphicFramePr>
        <p:xfrm>
          <a:off x="754237" y="1756568"/>
          <a:ext cx="7221537" cy="504825"/>
        </p:xfrm>
        <a:graphic>
          <a:graphicData uri="http://schemas.openxmlformats.org/presentationml/2006/ole">
            <mc:AlternateContent xmlns:mc="http://schemas.openxmlformats.org/markup-compatibility/2006">
              <mc:Choice xmlns:v="urn:schemas-microsoft-com:vml" Requires="v">
                <p:oleObj spid="_x0000_s807123" name="Equation" r:id="rId15" imgW="3009600" imgH="241200" progId="Equation.DSMT4">
                  <p:embed/>
                </p:oleObj>
              </mc:Choice>
              <mc:Fallback>
                <p:oleObj name="Equation" r:id="rId15" imgW="3009600" imgH="2412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4237" y="1756568"/>
                        <a:ext cx="7221537" cy="504825"/>
                      </a:xfrm>
                      <a:prstGeom prst="rect">
                        <a:avLst/>
                      </a:prstGeom>
                      <a:solidFill>
                        <a:schemeClr val="bg1"/>
                      </a:solidFill>
                      <a:ln>
                        <a:noFill/>
                      </a:ln>
                      <a:effectLst/>
                      <a:extLst>
                        <a:ext uri="{91240B29-F687-4F45-9708-019B960494DF}">
                          <a14:hiddenLine xmlns:a14="http://schemas.microsoft.com/office/drawing/2010/main" w="76200" cmpd="tri">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181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反锐化掩蔽与高频提升滤波处理</a:t>
            </a:r>
          </a:p>
        </p:txBody>
      </p:sp>
      <p:pic>
        <p:nvPicPr>
          <p:cNvPr id="7" name="内容占位符 6"/>
          <p:cNvPicPr>
            <a:picLocks noGrp="1" noChangeAspect="1"/>
          </p:cNvPicPr>
          <p:nvPr>
            <p:ph idx="1"/>
          </p:nvPr>
        </p:nvPicPr>
        <p:blipFill>
          <a:blip r:embed="rId3"/>
          <a:stretch>
            <a:fillRect/>
          </a:stretch>
        </p:blipFill>
        <p:spPr>
          <a:xfrm>
            <a:off x="683568" y="2244467"/>
            <a:ext cx="2324100" cy="2295525"/>
          </a:xfrm>
          <a:prstGeom prst="rect">
            <a:avLst/>
          </a:prstGeom>
        </p:spPr>
      </p:pic>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a:p>
            <a:endParaRPr lang="zh-CN" altLang="en-US" dirty="0"/>
          </a:p>
        </p:txBody>
      </p:sp>
      <p:graphicFrame>
        <p:nvGraphicFramePr>
          <p:cNvPr id="5" name="Object 9"/>
          <p:cNvGraphicFramePr>
            <a:graphicFrameLocks noChangeAspect="1"/>
          </p:cNvGraphicFramePr>
          <p:nvPr/>
        </p:nvGraphicFramePr>
        <p:xfrm>
          <a:off x="1403648" y="1664938"/>
          <a:ext cx="5910262" cy="531813"/>
        </p:xfrm>
        <a:graphic>
          <a:graphicData uri="http://schemas.openxmlformats.org/presentationml/2006/ole">
            <mc:AlternateContent xmlns:mc="http://schemas.openxmlformats.org/markup-compatibility/2006">
              <mc:Choice xmlns:v="urn:schemas-microsoft-com:vml" Requires="v">
                <p:oleObj spid="_x0000_s808991" name="Equation" r:id="rId4" imgW="2463480" imgH="253800" progId="Equation.DSMT4">
                  <p:embed/>
                </p:oleObj>
              </mc:Choice>
              <mc:Fallback>
                <p:oleObj name="Equation" r:id="rId4" imgW="24634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664938"/>
                        <a:ext cx="5910262" cy="531813"/>
                      </a:xfrm>
                      <a:prstGeom prst="rect">
                        <a:avLst/>
                      </a:prstGeom>
                      <a:solidFill>
                        <a:schemeClr val="bg1"/>
                      </a:solidFill>
                      <a:ln>
                        <a:noFill/>
                      </a:ln>
                      <a:effectLst/>
                      <a:extLst>
                        <a:ext uri="{91240B29-F687-4F45-9708-019B960494DF}">
                          <a14:hiddenLine xmlns:a14="http://schemas.microsoft.com/office/drawing/2010/main" w="76200" cmpd="tri">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图片 7"/>
          <p:cNvPicPr>
            <a:picLocks noChangeAspect="1"/>
          </p:cNvPicPr>
          <p:nvPr/>
        </p:nvPicPr>
        <p:blipFill>
          <a:blip r:embed="rId6"/>
          <a:stretch>
            <a:fillRect/>
          </a:stretch>
        </p:blipFill>
        <p:spPr>
          <a:xfrm>
            <a:off x="3131840" y="2249473"/>
            <a:ext cx="2314575" cy="2324100"/>
          </a:xfrm>
          <a:prstGeom prst="rect">
            <a:avLst/>
          </a:prstGeom>
        </p:spPr>
      </p:pic>
      <p:pic>
        <p:nvPicPr>
          <p:cNvPr id="9" name="图片 8"/>
          <p:cNvPicPr>
            <a:picLocks noChangeAspect="1"/>
          </p:cNvPicPr>
          <p:nvPr/>
        </p:nvPicPr>
        <p:blipFill>
          <a:blip r:embed="rId7"/>
          <a:stretch>
            <a:fillRect/>
          </a:stretch>
        </p:blipFill>
        <p:spPr>
          <a:xfrm>
            <a:off x="5570587" y="2263516"/>
            <a:ext cx="2266950" cy="2257425"/>
          </a:xfrm>
          <a:prstGeom prst="rect">
            <a:avLst/>
          </a:prstGeom>
        </p:spPr>
      </p:pic>
      <p:sp>
        <p:nvSpPr>
          <p:cNvPr id="10" name="文本框 9"/>
          <p:cNvSpPr txBox="1"/>
          <p:nvPr/>
        </p:nvSpPr>
        <p:spPr>
          <a:xfrm>
            <a:off x="827584" y="4944914"/>
            <a:ext cx="4991751" cy="1015663"/>
          </a:xfrm>
          <a:prstGeom prst="rect">
            <a:avLst/>
          </a:prstGeom>
          <a:noFill/>
        </p:spPr>
        <p:txBody>
          <a:bodyPr wrap="none" rtlCol="0">
            <a:spAutoFit/>
          </a:bodyPr>
          <a:lstStyle/>
          <a:p>
            <a:r>
              <a:rPr lang="en-US" altLang="zh-CN" sz="2000" dirty="0"/>
              <a:t>(a)The original image</a:t>
            </a:r>
          </a:p>
          <a:p>
            <a:r>
              <a:rPr lang="en-US" altLang="zh-CN" sz="2000" dirty="0"/>
              <a:t>(b)The blurred image of (a)</a:t>
            </a:r>
          </a:p>
          <a:p>
            <a:r>
              <a:rPr lang="en-US" altLang="zh-CN" sz="2000" dirty="0"/>
              <a:t>(c)The result of (a) subtracted by (b)</a:t>
            </a:r>
            <a:endParaRPr lang="zh-CN" altLang="en-US" sz="2000" dirty="0"/>
          </a:p>
        </p:txBody>
      </p:sp>
      <p:sp>
        <p:nvSpPr>
          <p:cNvPr id="11" name="文本框 10"/>
          <p:cNvSpPr txBox="1"/>
          <p:nvPr/>
        </p:nvSpPr>
        <p:spPr>
          <a:xfrm>
            <a:off x="1417897" y="4534353"/>
            <a:ext cx="576064" cy="400110"/>
          </a:xfrm>
          <a:prstGeom prst="rect">
            <a:avLst/>
          </a:prstGeom>
          <a:noFill/>
        </p:spPr>
        <p:txBody>
          <a:bodyPr wrap="square" rtlCol="0">
            <a:spAutoFit/>
          </a:bodyPr>
          <a:lstStyle/>
          <a:p>
            <a:r>
              <a:rPr lang="en-US" altLang="zh-CN" sz="2000" dirty="0">
                <a:solidFill>
                  <a:srgbClr val="FF0000"/>
                </a:solidFill>
              </a:rPr>
              <a:t>(a)</a:t>
            </a:r>
            <a:endParaRPr lang="zh-CN" altLang="en-US" sz="2000" dirty="0">
              <a:solidFill>
                <a:srgbClr val="FF0000"/>
              </a:solidFill>
            </a:endParaRPr>
          </a:p>
        </p:txBody>
      </p:sp>
      <p:sp>
        <p:nvSpPr>
          <p:cNvPr id="12" name="文本框 11"/>
          <p:cNvSpPr txBox="1"/>
          <p:nvPr/>
        </p:nvSpPr>
        <p:spPr>
          <a:xfrm>
            <a:off x="4001095" y="4544804"/>
            <a:ext cx="576064" cy="400110"/>
          </a:xfrm>
          <a:prstGeom prst="rect">
            <a:avLst/>
          </a:prstGeom>
          <a:noFill/>
        </p:spPr>
        <p:txBody>
          <a:bodyPr wrap="square" rtlCol="0">
            <a:spAutoFit/>
          </a:bodyPr>
          <a:lstStyle/>
          <a:p>
            <a:r>
              <a:rPr lang="en-US" altLang="zh-CN" sz="2000" dirty="0">
                <a:solidFill>
                  <a:srgbClr val="FF0000"/>
                </a:solidFill>
              </a:rPr>
              <a:t>(b)</a:t>
            </a:r>
            <a:endParaRPr lang="zh-CN" altLang="en-US" sz="2000" dirty="0">
              <a:solidFill>
                <a:srgbClr val="FF0000"/>
              </a:solidFill>
            </a:endParaRPr>
          </a:p>
        </p:txBody>
      </p:sp>
      <p:sp>
        <p:nvSpPr>
          <p:cNvPr id="13" name="文本框 12"/>
          <p:cNvSpPr txBox="1"/>
          <p:nvPr/>
        </p:nvSpPr>
        <p:spPr>
          <a:xfrm>
            <a:off x="6400558" y="4571582"/>
            <a:ext cx="576064" cy="400110"/>
          </a:xfrm>
          <a:prstGeom prst="rect">
            <a:avLst/>
          </a:prstGeom>
          <a:noFill/>
        </p:spPr>
        <p:txBody>
          <a:bodyPr wrap="square" rtlCol="0">
            <a:spAutoFit/>
          </a:bodyPr>
          <a:lstStyle/>
          <a:p>
            <a:r>
              <a:rPr lang="en-US" altLang="zh-CN" sz="2000" dirty="0">
                <a:solidFill>
                  <a:srgbClr val="FF0000"/>
                </a:solidFill>
              </a:rPr>
              <a:t>(c)</a:t>
            </a:r>
            <a:endParaRPr lang="zh-CN" altLang="en-US" sz="2000" dirty="0">
              <a:solidFill>
                <a:srgbClr val="FF0000"/>
              </a:solidFill>
            </a:endParaRPr>
          </a:p>
        </p:txBody>
      </p:sp>
    </p:spTree>
    <p:extLst>
      <p:ext uri="{BB962C8B-B14F-4D97-AF65-F5344CB8AC3E}">
        <p14:creationId xmlns:p14="http://schemas.microsoft.com/office/powerpoint/2010/main" val="30299941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反锐化掩蔽与高频提升滤波处理</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sp>
        <p:nvSpPr>
          <p:cNvPr id="6" name="Rectangle 3"/>
          <p:cNvSpPr>
            <a:spLocks noChangeArrowheads="1"/>
          </p:cNvSpPr>
          <p:nvPr/>
        </p:nvSpPr>
        <p:spPr bwMode="auto">
          <a:xfrm>
            <a:off x="720725" y="2667607"/>
            <a:ext cx="80645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反锐化掩蔽的进一步普遍形式称为</a:t>
            </a:r>
            <a:r>
              <a:rPr kumimoji="1" lang="zh-CN" altLang="en-US" sz="2000" dirty="0">
                <a:solidFill>
                  <a:srgbClr val="FF0000"/>
                </a:solidFill>
                <a:latin typeface="微软雅黑" panose="020B0503020204020204" pitchFamily="34" charset="-122"/>
                <a:ea typeface="微软雅黑" panose="020B0503020204020204" pitchFamily="34" charset="-122"/>
              </a:rPr>
              <a:t>高频提升滤波</a:t>
            </a:r>
            <a:r>
              <a:rPr kumimoji="1" lang="zh-CN" altLang="en-US" sz="2000" dirty="0">
                <a:latin typeface="微软雅黑" panose="020B0503020204020204" pitchFamily="34" charset="-122"/>
                <a:ea typeface="微软雅黑" panose="020B0503020204020204" pitchFamily="34" charset="-122"/>
              </a:rPr>
              <a:t>，定义如下：</a:t>
            </a:r>
          </a:p>
        </p:txBody>
      </p:sp>
      <p:graphicFrame>
        <p:nvGraphicFramePr>
          <p:cNvPr id="7" name="Object 4"/>
          <p:cNvGraphicFramePr>
            <a:graphicFrameLocks noChangeAspect="1"/>
          </p:cNvGraphicFramePr>
          <p:nvPr/>
        </p:nvGraphicFramePr>
        <p:xfrm>
          <a:off x="1115616" y="3037603"/>
          <a:ext cx="6558558" cy="2894251"/>
        </p:xfrm>
        <a:graphic>
          <a:graphicData uri="http://schemas.openxmlformats.org/presentationml/2006/ole">
            <mc:AlternateContent xmlns:mc="http://schemas.openxmlformats.org/markup-compatibility/2006">
              <mc:Choice xmlns:v="urn:schemas-microsoft-com:vml" Requires="v">
                <p:oleObj spid="_x0000_s810044" name="Equation" r:id="rId3" imgW="3225600" imgH="1422360" progId="Equation.DSMT4">
                  <p:embed/>
                </p:oleObj>
              </mc:Choice>
              <mc:Fallback>
                <p:oleObj name="Equation" r:id="rId3" imgW="3225600" imgH="1422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037603"/>
                        <a:ext cx="6558558" cy="2894251"/>
                      </a:xfrm>
                      <a:prstGeom prst="rect">
                        <a:avLst/>
                      </a:prstGeom>
                      <a:noFill/>
                      <a:ln>
                        <a:noFill/>
                      </a:ln>
                      <a:effectLst/>
                    </p:spPr>
                  </p:pic>
                </p:oleObj>
              </mc:Fallback>
            </mc:AlternateContent>
          </a:graphicData>
        </a:graphic>
      </p:graphicFrame>
      <p:graphicFrame>
        <p:nvGraphicFramePr>
          <p:cNvPr id="8" name="Object 6"/>
          <p:cNvGraphicFramePr>
            <a:graphicFrameLocks noChangeAspect="1"/>
          </p:cNvGraphicFramePr>
          <p:nvPr/>
        </p:nvGraphicFramePr>
        <p:xfrm>
          <a:off x="2915816" y="1690197"/>
          <a:ext cx="5559425" cy="890588"/>
        </p:xfrm>
        <a:graphic>
          <a:graphicData uri="http://schemas.openxmlformats.org/presentationml/2006/ole">
            <mc:AlternateContent xmlns:mc="http://schemas.openxmlformats.org/markup-compatibility/2006">
              <mc:Choice xmlns:v="urn:schemas-microsoft-com:vml" Requires="v">
                <p:oleObj spid="_x0000_s810045" name="Equation" r:id="rId5" imgW="3149280" imgH="507960" progId="Equation.DSMT4">
                  <p:embed/>
                </p:oleObj>
              </mc:Choice>
              <mc:Fallback>
                <p:oleObj name="Equation" r:id="rId5" imgW="3149280" imgH="507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1690197"/>
                        <a:ext cx="5559425" cy="890588"/>
                      </a:xfrm>
                      <a:prstGeom prst="rect">
                        <a:avLst/>
                      </a:prstGeom>
                      <a:solidFill>
                        <a:srgbClr val="0033CC"/>
                      </a:solidFill>
                    </p:spPr>
                  </p:pic>
                </p:oleObj>
              </mc:Fallback>
            </mc:AlternateContent>
          </a:graphicData>
        </a:graphic>
      </p:graphicFrame>
      <p:sp>
        <p:nvSpPr>
          <p:cNvPr id="9" name="Line 7"/>
          <p:cNvSpPr>
            <a:spLocks noChangeShapeType="1"/>
          </p:cNvSpPr>
          <p:nvPr/>
        </p:nvSpPr>
        <p:spPr bwMode="auto">
          <a:xfrm flipH="1" flipV="1">
            <a:off x="4571998" y="2580784"/>
            <a:ext cx="1584177" cy="293644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Tree>
    <p:extLst>
      <p:ext uri="{BB962C8B-B14F-4D97-AF65-F5344CB8AC3E}">
        <p14:creationId xmlns:p14="http://schemas.microsoft.com/office/powerpoint/2010/main" val="191018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反锐化掩蔽与高频提升滤波处理</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85859"/>
            <a:ext cx="5113337"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9"/>
          <p:cNvGraphicFramePr>
            <a:graphicFrameLocks noChangeAspect="1"/>
          </p:cNvGraphicFramePr>
          <p:nvPr/>
        </p:nvGraphicFramePr>
        <p:xfrm>
          <a:off x="539552" y="4362450"/>
          <a:ext cx="6335712" cy="1817688"/>
        </p:xfrm>
        <a:graphic>
          <a:graphicData uri="http://schemas.openxmlformats.org/presentationml/2006/ole">
            <mc:AlternateContent xmlns:mc="http://schemas.openxmlformats.org/markup-compatibility/2006">
              <mc:Choice xmlns:v="urn:schemas-microsoft-com:vml" Requires="v">
                <p:oleObj spid="_x0000_s811039" name="Equation" r:id="rId4" imgW="2476440" imgH="711000" progId="Equation.DSMT4">
                  <p:embed/>
                </p:oleObj>
              </mc:Choice>
              <mc:Fallback>
                <p:oleObj name="Equation" r:id="rId4" imgW="247644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362450"/>
                        <a:ext cx="6335712" cy="181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0"/>
          <p:cNvSpPr txBox="1">
            <a:spLocks noChangeArrowheads="1"/>
          </p:cNvSpPr>
          <p:nvPr/>
        </p:nvSpPr>
        <p:spPr bwMode="auto">
          <a:xfrm>
            <a:off x="5826088" y="1801062"/>
            <a:ext cx="2808287" cy="1323439"/>
          </a:xfrm>
          <a:prstGeom prst="rect">
            <a:avLst/>
          </a:prstGeom>
          <a:noFill/>
          <a:ln>
            <a:noFill/>
          </a:ln>
          <a:effectLst/>
        </p:spPr>
        <p:txBody>
          <a:bodyPr>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主要用途：输入图像太暗时，通过不同的提升系数，在锐化的同时，使图像的平均灰度增加</a:t>
            </a:r>
          </a:p>
        </p:txBody>
      </p:sp>
    </p:spTree>
    <p:extLst>
      <p:ext uri="{BB962C8B-B14F-4D97-AF65-F5344CB8AC3E}">
        <p14:creationId xmlns:p14="http://schemas.microsoft.com/office/powerpoint/2010/main" val="30644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zh-CN" altLang="en-US" dirty="0"/>
              <a:t>反锐化掩蔽与高频提升滤波处理</a:t>
            </a:r>
          </a:p>
        </p:txBody>
      </p:sp>
      <p:sp>
        <p:nvSpPr>
          <p:cNvPr id="3" name="内容占位符 2"/>
          <p:cNvSpPr>
            <a:spLocks noGrp="1"/>
          </p:cNvSpPr>
          <p:nvPr>
            <p:ph idx="1"/>
          </p:nvPr>
        </p:nvSpPr>
        <p:spPr/>
        <p:txBody>
          <a:bodyPr/>
          <a:lstStyle/>
          <a:p>
            <a:r>
              <a:rPr lang="zh-CN" altLang="en-US" dirty="0"/>
              <a:t>例</a:t>
            </a:r>
            <a:r>
              <a:rPr lang="en-US" altLang="zh-CN" dirty="0"/>
              <a:t>3.13</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839" y="2418197"/>
            <a:ext cx="4319761" cy="393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6300192" y="2590669"/>
            <a:ext cx="1675757"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lphaLcParenBoth"/>
            </a:pPr>
            <a:r>
              <a:rPr kumimoji="1" lang="zh-CN" altLang="en-US" sz="2000" dirty="0">
                <a:latin typeface="微软雅黑" panose="020B0503020204020204" pitchFamily="34" charset="-122"/>
                <a:ea typeface="微软雅黑" panose="020B0503020204020204" pitchFamily="34" charset="-122"/>
              </a:rPr>
              <a:t>原始图像</a:t>
            </a:r>
          </a:p>
          <a:p>
            <a:pPr>
              <a:buFontTx/>
              <a:buAutoNum type="alphaLcParenBoth"/>
            </a:pPr>
            <a:r>
              <a:rPr kumimoji="1" lang="en-US" altLang="zh-CN" sz="2000" dirty="0">
                <a:latin typeface="微软雅黑" panose="020B0503020204020204" pitchFamily="34" charset="-122"/>
                <a:ea typeface="微软雅黑" panose="020B0503020204020204" pitchFamily="34" charset="-122"/>
              </a:rPr>
              <a:t>A=0</a:t>
            </a:r>
          </a:p>
          <a:p>
            <a:pPr>
              <a:buFontTx/>
              <a:buAutoNum type="alphaLcParenBoth"/>
            </a:pPr>
            <a:r>
              <a:rPr kumimoji="1" lang="en-US" altLang="zh-CN" sz="2000" dirty="0">
                <a:latin typeface="微软雅黑" panose="020B0503020204020204" pitchFamily="34" charset="-122"/>
                <a:ea typeface="微软雅黑" panose="020B0503020204020204" pitchFamily="34" charset="-122"/>
              </a:rPr>
              <a:t>A=1</a:t>
            </a:r>
          </a:p>
          <a:p>
            <a:pPr>
              <a:buFontTx/>
              <a:buAutoNum type="alphaLcParenBoth"/>
            </a:pPr>
            <a:r>
              <a:rPr kumimoji="1" lang="en-US" altLang="zh-CN" sz="2000" dirty="0">
                <a:latin typeface="微软雅黑" panose="020B0503020204020204" pitchFamily="34" charset="-122"/>
                <a:ea typeface="微软雅黑" panose="020B0503020204020204" pitchFamily="34" charset="-122"/>
              </a:rPr>
              <a:t>A=1.7</a:t>
            </a:r>
          </a:p>
        </p:txBody>
      </p:sp>
      <p:sp>
        <p:nvSpPr>
          <p:cNvPr id="7" name="Text Box 5"/>
          <p:cNvSpPr txBox="1">
            <a:spLocks noChangeArrowheads="1"/>
          </p:cNvSpPr>
          <p:nvPr/>
        </p:nvSpPr>
        <p:spPr bwMode="auto">
          <a:xfrm>
            <a:off x="2699792" y="3992128"/>
            <a:ext cx="447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Times New Roman" panose="02020603050405020304" pitchFamily="18" charset="0"/>
              </a:rPr>
              <a:t>(a)</a:t>
            </a:r>
          </a:p>
        </p:txBody>
      </p:sp>
      <p:sp>
        <p:nvSpPr>
          <p:cNvPr id="8" name="Text Box 6"/>
          <p:cNvSpPr txBox="1">
            <a:spLocks noChangeArrowheads="1"/>
          </p:cNvSpPr>
          <p:nvPr/>
        </p:nvSpPr>
        <p:spPr bwMode="auto">
          <a:xfrm>
            <a:off x="4788024" y="3985778"/>
            <a:ext cx="460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Times New Roman" panose="02020603050405020304" pitchFamily="18" charset="0"/>
              </a:rPr>
              <a:t>(b)</a:t>
            </a:r>
          </a:p>
        </p:txBody>
      </p:sp>
      <p:sp>
        <p:nvSpPr>
          <p:cNvPr id="9" name="Text Box 7"/>
          <p:cNvSpPr txBox="1">
            <a:spLocks noChangeArrowheads="1"/>
          </p:cNvSpPr>
          <p:nvPr/>
        </p:nvSpPr>
        <p:spPr bwMode="auto">
          <a:xfrm>
            <a:off x="2681313" y="5976372"/>
            <a:ext cx="434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Times New Roman" panose="02020603050405020304" pitchFamily="18" charset="0"/>
              </a:rPr>
              <a:t>(c)</a:t>
            </a:r>
          </a:p>
        </p:txBody>
      </p:sp>
      <p:sp>
        <p:nvSpPr>
          <p:cNvPr id="10" name="Text Box 8"/>
          <p:cNvSpPr txBox="1">
            <a:spLocks noChangeArrowheads="1"/>
          </p:cNvSpPr>
          <p:nvPr/>
        </p:nvSpPr>
        <p:spPr bwMode="auto">
          <a:xfrm>
            <a:off x="4771628" y="6001772"/>
            <a:ext cx="46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1800" b="1" dirty="0">
                <a:solidFill>
                  <a:srgbClr val="FF0000"/>
                </a:solidFill>
                <a:latin typeface="Times New Roman" panose="02020603050405020304" pitchFamily="18" charset="0"/>
              </a:rPr>
              <a:t>(d)</a:t>
            </a:r>
          </a:p>
        </p:txBody>
      </p:sp>
      <p:graphicFrame>
        <p:nvGraphicFramePr>
          <p:cNvPr id="13" name="Object 13"/>
          <p:cNvGraphicFramePr>
            <a:graphicFrameLocks noChangeAspect="1"/>
          </p:cNvGraphicFramePr>
          <p:nvPr/>
        </p:nvGraphicFramePr>
        <p:xfrm>
          <a:off x="1835696" y="1514909"/>
          <a:ext cx="5559425" cy="890588"/>
        </p:xfrm>
        <a:graphic>
          <a:graphicData uri="http://schemas.openxmlformats.org/presentationml/2006/ole">
            <mc:AlternateContent xmlns:mc="http://schemas.openxmlformats.org/markup-compatibility/2006">
              <mc:Choice xmlns:v="urn:schemas-microsoft-com:vml" Requires="v">
                <p:oleObj spid="_x0000_s812063" name="Equation" r:id="rId4" imgW="3149280" imgH="507960" progId="Equation.DSMT4">
                  <p:embed/>
                </p:oleObj>
              </mc:Choice>
              <mc:Fallback>
                <p:oleObj name="Equation" r:id="rId4" imgW="314928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514909"/>
                        <a:ext cx="5559425" cy="890588"/>
                      </a:xfrm>
                      <a:prstGeom prst="rect">
                        <a:avLst/>
                      </a:prstGeom>
                      <a:solidFill>
                        <a:srgbClr val="0033CC"/>
                      </a:solidFill>
                    </p:spPr>
                  </p:pic>
                </p:oleObj>
              </mc:Fallback>
            </mc:AlternateContent>
          </a:graphicData>
        </a:graphic>
      </p:graphicFrame>
    </p:spTree>
    <p:extLst>
      <p:ext uri="{BB962C8B-B14F-4D97-AF65-F5344CB8AC3E}">
        <p14:creationId xmlns:p14="http://schemas.microsoft.com/office/powerpoint/2010/main" val="3957814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3.6.4 </a:t>
            </a:r>
            <a:r>
              <a:rPr lang="zh-CN" altLang="en-US" dirty="0"/>
              <a:t>基于一阶微分的图像增强</a:t>
            </a:r>
            <a:r>
              <a:rPr lang="en-US" altLang="zh-CN" dirty="0"/>
              <a:t>—— </a:t>
            </a:r>
            <a:r>
              <a:rPr lang="zh-CN" altLang="en-US" dirty="0"/>
              <a:t>梯度算子</a:t>
            </a:r>
            <a:br>
              <a:rPr lang="zh-CN" altLang="en-US" dirty="0"/>
            </a:b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graphicFrame>
        <p:nvGraphicFramePr>
          <p:cNvPr id="6" name="Object 4"/>
          <p:cNvGraphicFramePr>
            <a:graphicFrameLocks noChangeAspect="1"/>
          </p:cNvGraphicFramePr>
          <p:nvPr/>
        </p:nvGraphicFramePr>
        <p:xfrm>
          <a:off x="-57150" y="1133475"/>
          <a:ext cx="9117013" cy="3068638"/>
        </p:xfrm>
        <a:graphic>
          <a:graphicData uri="http://schemas.openxmlformats.org/presentationml/2006/ole">
            <mc:AlternateContent xmlns:mc="http://schemas.openxmlformats.org/markup-compatibility/2006">
              <mc:Choice xmlns:v="urn:schemas-microsoft-com:vml" Requires="v">
                <p:oleObj spid="_x0000_s813298" name="Equation" r:id="rId3" imgW="5029200" imgH="1688760" progId="Equation.DSMT4">
                  <p:embed/>
                </p:oleObj>
              </mc:Choice>
              <mc:Fallback>
                <p:oleObj name="Equation" r:id="rId3" imgW="5029200" imgH="16887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133475"/>
                        <a:ext cx="9117013" cy="3068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596397" y="4258544"/>
            <a:ext cx="336371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实际运算时使用的</a:t>
            </a:r>
            <a:r>
              <a:rPr kumimoji="1" lang="zh-CN" altLang="en-US" sz="2000" dirty="0">
                <a:solidFill>
                  <a:srgbClr val="FF0000"/>
                </a:solidFill>
                <a:latin typeface="微软雅黑" panose="020B0503020204020204" pitchFamily="34" charset="-122"/>
                <a:ea typeface="微软雅黑" panose="020B0503020204020204" pitchFamily="34" charset="-122"/>
              </a:rPr>
              <a:t>数字梯度</a:t>
            </a:r>
            <a:r>
              <a:rPr kumimoji="1" lang="en-US" altLang="zh-CN" sz="2000" dirty="0">
                <a:latin typeface="微软雅黑" panose="020B0503020204020204" pitchFamily="34" charset="-122"/>
                <a:ea typeface="微软雅黑" panose="020B0503020204020204" pitchFamily="34" charset="-122"/>
              </a:rPr>
              <a:t>:</a:t>
            </a:r>
          </a:p>
        </p:txBody>
      </p:sp>
      <p:graphicFrame>
        <p:nvGraphicFramePr>
          <p:cNvPr id="8" name="Object 6"/>
          <p:cNvGraphicFramePr>
            <a:graphicFrameLocks noChangeAspect="1"/>
          </p:cNvGraphicFramePr>
          <p:nvPr/>
        </p:nvGraphicFramePr>
        <p:xfrm>
          <a:off x="604838" y="4652963"/>
          <a:ext cx="4843462" cy="401637"/>
        </p:xfrm>
        <a:graphic>
          <a:graphicData uri="http://schemas.openxmlformats.org/presentationml/2006/ole">
            <mc:AlternateContent xmlns:mc="http://schemas.openxmlformats.org/markup-compatibility/2006">
              <mc:Choice xmlns:v="urn:schemas-microsoft-com:vml" Requires="v">
                <p:oleObj spid="_x0000_s813299" name="Equation" r:id="rId5" imgW="3073320" imgH="253800" progId="Equation.DSMT4">
                  <p:embed/>
                </p:oleObj>
              </mc:Choice>
              <mc:Fallback>
                <p:oleObj name="Equation" r:id="rId5" imgW="307332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4652963"/>
                        <a:ext cx="48434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8"/>
          <p:cNvSpPr>
            <a:spLocks noChangeShapeType="1"/>
          </p:cNvSpPr>
          <p:nvPr/>
        </p:nvSpPr>
        <p:spPr bwMode="auto">
          <a:xfrm flipV="1">
            <a:off x="3995738" y="3789363"/>
            <a:ext cx="936625" cy="935037"/>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1" name="Object 13"/>
          <p:cNvGraphicFramePr>
            <a:graphicFrameLocks noChangeAspect="1"/>
          </p:cNvGraphicFramePr>
          <p:nvPr/>
        </p:nvGraphicFramePr>
        <p:xfrm>
          <a:off x="611188" y="5084763"/>
          <a:ext cx="4445000" cy="1076325"/>
        </p:xfrm>
        <a:graphic>
          <a:graphicData uri="http://schemas.openxmlformats.org/presentationml/2006/ole">
            <mc:AlternateContent xmlns:mc="http://schemas.openxmlformats.org/markup-compatibility/2006">
              <mc:Choice xmlns:v="urn:schemas-microsoft-com:vml" Requires="v">
                <p:oleObj spid="_x0000_s813300" name="Equation" r:id="rId7" imgW="2095200" imgH="507960" progId="Equation.DSMT4">
                  <p:embed/>
                </p:oleObj>
              </mc:Choice>
              <mc:Fallback>
                <p:oleObj name="Equation" r:id="rId7" imgW="2095200" imgH="507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5084763"/>
                        <a:ext cx="4445000"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25"/>
          <p:cNvGrpSpPr>
            <a:grpSpLocks/>
          </p:cNvGrpSpPr>
          <p:nvPr/>
        </p:nvGrpSpPr>
        <p:grpSpPr bwMode="auto">
          <a:xfrm>
            <a:off x="6677819" y="3596481"/>
            <a:ext cx="2171700" cy="2411413"/>
            <a:chOff x="3923" y="2614"/>
            <a:chExt cx="1368" cy="1519"/>
          </a:xfrm>
        </p:grpSpPr>
        <p:grpSp>
          <p:nvGrpSpPr>
            <p:cNvPr id="13" name="Group 14"/>
            <p:cNvGrpSpPr>
              <a:grpSpLocks/>
            </p:cNvGrpSpPr>
            <p:nvPr/>
          </p:nvGrpSpPr>
          <p:grpSpPr bwMode="auto">
            <a:xfrm>
              <a:off x="3923" y="2614"/>
              <a:ext cx="1368" cy="1519"/>
              <a:chOff x="567" y="1344"/>
              <a:chExt cx="1368" cy="1519"/>
            </a:xfrm>
          </p:grpSpPr>
          <p:pic>
            <p:nvPicPr>
              <p:cNvPr id="16"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 y="1344"/>
                <a:ext cx="1368" cy="13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Object 16"/>
              <p:cNvGraphicFramePr>
                <a:graphicFrameLocks noChangeAspect="1"/>
              </p:cNvGraphicFramePr>
              <p:nvPr>
                <p:extLst>
                  <p:ext uri="{D42A27DB-BD31-4B8C-83A1-F6EECF244321}">
                    <p14:modId xmlns:p14="http://schemas.microsoft.com/office/powerpoint/2010/main" val="2413428300"/>
                  </p:ext>
                </p:extLst>
              </p:nvPr>
            </p:nvGraphicFramePr>
            <p:xfrm>
              <a:off x="1474" y="1923"/>
              <a:ext cx="408" cy="182"/>
            </p:xfrm>
            <a:graphic>
              <a:graphicData uri="http://schemas.openxmlformats.org/presentationml/2006/ole">
                <mc:AlternateContent xmlns:mc="http://schemas.openxmlformats.org/markup-compatibility/2006">
                  <mc:Choice xmlns:v="urn:schemas-microsoft-com:vml" Requires="v">
                    <p:oleObj spid="_x0000_s813301" name="Equation" r:id="rId10" imgW="723600" imgH="203040" progId="Equation.DSMT4">
                      <p:embed/>
                    </p:oleObj>
                  </mc:Choice>
                  <mc:Fallback>
                    <p:oleObj name="Equation" r:id="rId10" imgW="72360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4" y="1923"/>
                            <a:ext cx="40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942480339"/>
                  </p:ext>
                </p:extLst>
              </p:nvPr>
            </p:nvGraphicFramePr>
            <p:xfrm>
              <a:off x="1043" y="2370"/>
              <a:ext cx="408" cy="182"/>
            </p:xfrm>
            <a:graphic>
              <a:graphicData uri="http://schemas.openxmlformats.org/presentationml/2006/ole">
                <mc:AlternateContent xmlns:mc="http://schemas.openxmlformats.org/markup-compatibility/2006">
                  <mc:Choice xmlns:v="urn:schemas-microsoft-com:vml" Requires="v">
                    <p:oleObj spid="_x0000_s813302" name="Equation" r:id="rId12" imgW="723600" imgH="203040" progId="Equation.DSMT4">
                      <p:embed/>
                    </p:oleObj>
                  </mc:Choice>
                  <mc:Fallback>
                    <p:oleObj name="Equation" r:id="rId12" imgW="72360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 y="2370"/>
                            <a:ext cx="40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nvGraphicFramePr>
            <p:xfrm>
              <a:off x="884" y="2659"/>
              <a:ext cx="635" cy="204"/>
            </p:xfrm>
            <a:graphic>
              <a:graphicData uri="http://schemas.openxmlformats.org/presentationml/2006/ole">
                <mc:AlternateContent xmlns:mc="http://schemas.openxmlformats.org/markup-compatibility/2006">
                  <mc:Choice xmlns:v="urn:schemas-microsoft-com:vml" Requires="v">
                    <p:oleObj spid="_x0000_s813303" name="Equation" r:id="rId14" imgW="634680" imgH="203040" progId="Equation.DSMT4">
                      <p:embed/>
                    </p:oleObj>
                  </mc:Choice>
                  <mc:Fallback>
                    <p:oleObj name="Equation" r:id="rId14" imgW="63468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4" y="2659"/>
                            <a:ext cx="63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9"/>
              <p:cNvSpPr>
                <a:spLocks noChangeShapeType="1"/>
              </p:cNvSpPr>
              <p:nvPr/>
            </p:nvSpPr>
            <p:spPr bwMode="auto">
              <a:xfrm>
                <a:off x="1247" y="2115"/>
                <a:ext cx="0" cy="226"/>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0"/>
              <p:cNvSpPr>
                <a:spLocks noChangeShapeType="1"/>
              </p:cNvSpPr>
              <p:nvPr/>
            </p:nvSpPr>
            <p:spPr bwMode="auto">
              <a:xfrm>
                <a:off x="1338" y="1888"/>
                <a:ext cx="272"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 name="Object 21"/>
            <p:cNvGraphicFramePr>
              <a:graphicFrameLocks noChangeAspect="1"/>
            </p:cNvGraphicFramePr>
            <p:nvPr>
              <p:extLst>
                <p:ext uri="{D42A27DB-BD31-4B8C-83A1-F6EECF244321}">
                  <p14:modId xmlns:p14="http://schemas.microsoft.com/office/powerpoint/2010/main" val="270448655"/>
                </p:ext>
              </p:extLst>
            </p:nvPr>
          </p:nvGraphicFramePr>
          <p:xfrm>
            <a:off x="4786" y="2884"/>
            <a:ext cx="158" cy="189"/>
          </p:xfrm>
          <a:graphic>
            <a:graphicData uri="http://schemas.openxmlformats.org/presentationml/2006/ole">
              <mc:AlternateContent xmlns:mc="http://schemas.openxmlformats.org/markup-compatibility/2006">
                <mc:Choice xmlns:v="urn:schemas-microsoft-com:vml" Requires="v">
                  <p:oleObj spid="_x0000_s813304" name="Equation" r:id="rId16" imgW="190440" imgH="228600" progId="Equation.DSMT4">
                    <p:embed/>
                  </p:oleObj>
                </mc:Choice>
                <mc:Fallback>
                  <p:oleObj name="Equation" r:id="rId16" imgW="19044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86" y="2884"/>
                          <a:ext cx="158" cy="189"/>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4"/>
            <p:cNvGraphicFramePr>
              <a:graphicFrameLocks noChangeAspect="1"/>
            </p:cNvGraphicFramePr>
            <p:nvPr>
              <p:extLst>
                <p:ext uri="{D42A27DB-BD31-4B8C-83A1-F6EECF244321}">
                  <p14:modId xmlns:p14="http://schemas.microsoft.com/office/powerpoint/2010/main" val="2606831211"/>
                </p:ext>
              </p:extLst>
            </p:nvPr>
          </p:nvGraphicFramePr>
          <p:xfrm>
            <a:off x="4654" y="3430"/>
            <a:ext cx="153" cy="193"/>
          </p:xfrm>
          <a:graphic>
            <a:graphicData uri="http://schemas.openxmlformats.org/presentationml/2006/ole">
              <mc:AlternateContent xmlns:mc="http://schemas.openxmlformats.org/markup-compatibility/2006">
                <mc:Choice xmlns:v="urn:schemas-microsoft-com:vml" Requires="v">
                  <p:oleObj spid="_x0000_s813305" name="Equation" r:id="rId18" imgW="190440" imgH="241200" progId="Equation.DSMT4">
                    <p:embed/>
                  </p:oleObj>
                </mc:Choice>
                <mc:Fallback>
                  <p:oleObj name="Equation" r:id="rId18" imgW="190440" imgH="2412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4" y="3430"/>
                          <a:ext cx="153" cy="19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02735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3.6.4 </a:t>
            </a:r>
            <a:r>
              <a:rPr lang="zh-CN" altLang="en-US" dirty="0"/>
              <a:t>基于一阶微分的图像增强</a:t>
            </a:r>
            <a:r>
              <a:rPr lang="en-US" altLang="zh-CN" dirty="0"/>
              <a:t>—— </a:t>
            </a:r>
            <a:r>
              <a:rPr lang="zh-CN" altLang="en-US" dirty="0"/>
              <a:t>梯度算子</a:t>
            </a:r>
          </a:p>
        </p:txBody>
      </p:sp>
      <p:sp>
        <p:nvSpPr>
          <p:cNvPr id="3" name="内容占位符 2"/>
          <p:cNvSpPr>
            <a:spLocks noGrp="1"/>
          </p:cNvSpPr>
          <p:nvPr>
            <p:ph idx="1"/>
          </p:nvPr>
        </p:nvSpPr>
        <p:spPr/>
        <p:txBody>
          <a:bodyPr/>
          <a:lstStyle/>
          <a:p>
            <a:r>
              <a:rPr lang="en-US" altLang="zh-CN" dirty="0"/>
              <a:t>Sobel</a:t>
            </a:r>
            <a:r>
              <a:rPr lang="zh-CN" altLang="en-US" dirty="0"/>
              <a:t>梯度算子：</a:t>
            </a:r>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grpSp>
        <p:nvGrpSpPr>
          <p:cNvPr id="7" name="Group 18"/>
          <p:cNvGrpSpPr>
            <a:grpSpLocks/>
          </p:cNvGrpSpPr>
          <p:nvPr/>
        </p:nvGrpSpPr>
        <p:grpSpPr bwMode="auto">
          <a:xfrm>
            <a:off x="685217" y="2089052"/>
            <a:ext cx="2133600" cy="2433637"/>
            <a:chOff x="1701" y="1071"/>
            <a:chExt cx="1344" cy="1533"/>
          </a:xfrm>
        </p:grpSpPr>
        <p:pic>
          <p:nvPicPr>
            <p:cNvPr id="8"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 y="1071"/>
              <a:ext cx="1344" cy="1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20"/>
            <p:cNvGraphicFramePr>
              <a:graphicFrameLocks noChangeAspect="1"/>
            </p:cNvGraphicFramePr>
            <p:nvPr/>
          </p:nvGraphicFramePr>
          <p:xfrm>
            <a:off x="2018" y="2387"/>
            <a:ext cx="851" cy="217"/>
          </p:xfrm>
          <a:graphic>
            <a:graphicData uri="http://schemas.openxmlformats.org/presentationml/2006/ole">
              <mc:AlternateContent xmlns:mc="http://schemas.openxmlformats.org/markup-compatibility/2006">
                <mc:Choice xmlns:v="urn:schemas-microsoft-com:vml" Requires="v">
                  <p:oleObj spid="_x0000_s815457" name="Equation" r:id="rId4" imgW="850680" imgH="215640" progId="Equation.DSMT4">
                    <p:embed/>
                  </p:oleObj>
                </mc:Choice>
                <mc:Fallback>
                  <p:oleObj name="Equation" r:id="rId4" imgW="850680" imgH="215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2387"/>
                          <a:ext cx="851"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1"/>
            <p:cNvGraphicFramePr>
              <a:graphicFrameLocks noChangeAspect="1"/>
            </p:cNvGraphicFramePr>
            <p:nvPr/>
          </p:nvGraphicFramePr>
          <p:xfrm>
            <a:off x="2699" y="1661"/>
            <a:ext cx="226" cy="227"/>
          </p:xfrm>
          <a:graphic>
            <a:graphicData uri="http://schemas.openxmlformats.org/presentationml/2006/ole">
              <mc:AlternateContent xmlns:mc="http://schemas.openxmlformats.org/markup-compatibility/2006">
                <mc:Choice xmlns:v="urn:schemas-microsoft-com:vml" Requires="v">
                  <p:oleObj spid="_x0000_s815458" name="Equation" r:id="rId6" imgW="164880" imgH="228600" progId="Equation.DSMT4">
                    <p:embed/>
                  </p:oleObj>
                </mc:Choice>
                <mc:Fallback>
                  <p:oleObj name="Equation" r:id="rId6" imgW="1648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 y="1661"/>
                          <a:ext cx="226"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2"/>
            <p:cNvGraphicFramePr>
              <a:graphicFrameLocks noChangeAspect="1"/>
            </p:cNvGraphicFramePr>
            <p:nvPr/>
          </p:nvGraphicFramePr>
          <p:xfrm>
            <a:off x="2290" y="2024"/>
            <a:ext cx="226" cy="227"/>
          </p:xfrm>
          <a:graphic>
            <a:graphicData uri="http://schemas.openxmlformats.org/presentationml/2006/ole">
              <mc:AlternateContent xmlns:mc="http://schemas.openxmlformats.org/markup-compatibility/2006">
                <mc:Choice xmlns:v="urn:schemas-microsoft-com:vml" Requires="v">
                  <p:oleObj spid="_x0000_s815459" name="Equation" r:id="rId8" imgW="164880" imgH="228600" progId="Equation.DSMT4">
                    <p:embed/>
                  </p:oleObj>
                </mc:Choice>
                <mc:Fallback>
                  <p:oleObj name="Equation" r:id="rId8" imgW="1648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0" y="2024"/>
                          <a:ext cx="226"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3"/>
            <p:cNvGraphicFramePr>
              <a:graphicFrameLocks noChangeAspect="1"/>
            </p:cNvGraphicFramePr>
            <p:nvPr/>
          </p:nvGraphicFramePr>
          <p:xfrm>
            <a:off x="2699" y="2024"/>
            <a:ext cx="226" cy="227"/>
          </p:xfrm>
          <a:graphic>
            <a:graphicData uri="http://schemas.openxmlformats.org/presentationml/2006/ole">
              <mc:AlternateContent xmlns:mc="http://schemas.openxmlformats.org/markup-compatibility/2006">
                <mc:Choice xmlns:v="urn:schemas-microsoft-com:vml" Requires="v">
                  <p:oleObj spid="_x0000_s815460"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9" y="2024"/>
                          <a:ext cx="226"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4"/>
            <p:cNvGraphicFramePr>
              <a:graphicFrameLocks noChangeAspect="1"/>
            </p:cNvGraphicFramePr>
            <p:nvPr/>
          </p:nvGraphicFramePr>
          <p:xfrm>
            <a:off x="2245" y="1661"/>
            <a:ext cx="294" cy="182"/>
          </p:xfrm>
          <a:graphic>
            <a:graphicData uri="http://schemas.openxmlformats.org/presentationml/2006/ole">
              <mc:AlternateContent xmlns:mc="http://schemas.openxmlformats.org/markup-compatibility/2006">
                <mc:Choice xmlns:v="urn:schemas-microsoft-com:vml" Requires="v">
                  <p:oleObj spid="_x0000_s815461" name="Equation" r:id="rId12" imgW="520560" imgH="203040" progId="Equation.DSMT4">
                    <p:embed/>
                  </p:oleObj>
                </mc:Choice>
                <mc:Fallback>
                  <p:oleObj name="Equation" r:id="rId12" imgW="52056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5" y="1661"/>
                          <a:ext cx="294"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5"/>
            <p:cNvGraphicFramePr>
              <a:graphicFrameLocks noChangeAspect="1"/>
            </p:cNvGraphicFramePr>
            <p:nvPr/>
          </p:nvGraphicFramePr>
          <p:xfrm>
            <a:off x="1846" y="1207"/>
            <a:ext cx="208" cy="227"/>
          </p:xfrm>
          <a:graphic>
            <a:graphicData uri="http://schemas.openxmlformats.org/presentationml/2006/ole">
              <mc:AlternateContent xmlns:mc="http://schemas.openxmlformats.org/markup-compatibility/2006">
                <mc:Choice xmlns:v="urn:schemas-microsoft-com:vml" Requires="v">
                  <p:oleObj spid="_x0000_s815462" name="Equation" r:id="rId14" imgW="152280" imgH="228600" progId="Equation.DSMT4">
                    <p:embed/>
                  </p:oleObj>
                </mc:Choice>
                <mc:Fallback>
                  <p:oleObj name="Equation" r:id="rId14" imgW="15228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6" y="1207"/>
                          <a:ext cx="208"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6"/>
            <p:cNvGraphicFramePr>
              <a:graphicFrameLocks noChangeAspect="1"/>
            </p:cNvGraphicFramePr>
            <p:nvPr/>
          </p:nvGraphicFramePr>
          <p:xfrm>
            <a:off x="2282" y="1207"/>
            <a:ext cx="225" cy="227"/>
          </p:xfrm>
          <a:graphic>
            <a:graphicData uri="http://schemas.openxmlformats.org/presentationml/2006/ole">
              <mc:AlternateContent xmlns:mc="http://schemas.openxmlformats.org/markup-compatibility/2006">
                <mc:Choice xmlns:v="urn:schemas-microsoft-com:vml" Requires="v">
                  <p:oleObj spid="_x0000_s815463" name="Equation" r:id="rId16" imgW="164880" imgH="228600" progId="Equation.DSMT4">
                    <p:embed/>
                  </p:oleObj>
                </mc:Choice>
                <mc:Fallback>
                  <p:oleObj name="Equation" r:id="rId16" imgW="1648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2" y="1207"/>
                          <a:ext cx="225"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7"/>
            <p:cNvGraphicFramePr>
              <a:graphicFrameLocks noChangeAspect="1"/>
            </p:cNvGraphicFramePr>
            <p:nvPr/>
          </p:nvGraphicFramePr>
          <p:xfrm>
            <a:off x="2691" y="1207"/>
            <a:ext cx="225" cy="227"/>
          </p:xfrm>
          <a:graphic>
            <a:graphicData uri="http://schemas.openxmlformats.org/presentationml/2006/ole">
              <mc:AlternateContent xmlns:mc="http://schemas.openxmlformats.org/markup-compatibility/2006">
                <mc:Choice xmlns:v="urn:schemas-microsoft-com:vml" Requires="v">
                  <p:oleObj spid="_x0000_s815464" name="Equation" r:id="rId18" imgW="164880" imgH="228600" progId="Equation.DSMT4">
                    <p:embed/>
                  </p:oleObj>
                </mc:Choice>
                <mc:Fallback>
                  <p:oleObj name="Equation" r:id="rId18" imgW="1648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91" y="1207"/>
                          <a:ext cx="225"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8"/>
            <p:cNvGraphicFramePr>
              <a:graphicFrameLocks noChangeAspect="1"/>
            </p:cNvGraphicFramePr>
            <p:nvPr/>
          </p:nvGraphicFramePr>
          <p:xfrm>
            <a:off x="1874" y="1661"/>
            <a:ext cx="225" cy="227"/>
          </p:xfrm>
          <a:graphic>
            <a:graphicData uri="http://schemas.openxmlformats.org/presentationml/2006/ole">
              <mc:AlternateContent xmlns:mc="http://schemas.openxmlformats.org/markup-compatibility/2006">
                <mc:Choice xmlns:v="urn:schemas-microsoft-com:vml" Requires="v">
                  <p:oleObj spid="_x0000_s815465" name="Equation" r:id="rId20" imgW="164880" imgH="228600" progId="Equation.DSMT4">
                    <p:embed/>
                  </p:oleObj>
                </mc:Choice>
                <mc:Fallback>
                  <p:oleObj name="Equation" r:id="rId20" imgW="16488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74" y="1661"/>
                          <a:ext cx="225"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9"/>
            <p:cNvGraphicFramePr>
              <a:graphicFrameLocks noChangeAspect="1"/>
            </p:cNvGraphicFramePr>
            <p:nvPr/>
          </p:nvGraphicFramePr>
          <p:xfrm>
            <a:off x="1874" y="2024"/>
            <a:ext cx="225" cy="227"/>
          </p:xfrm>
          <a:graphic>
            <a:graphicData uri="http://schemas.openxmlformats.org/presentationml/2006/ole">
              <mc:AlternateContent xmlns:mc="http://schemas.openxmlformats.org/markup-compatibility/2006">
                <mc:Choice xmlns:v="urn:schemas-microsoft-com:vml" Requires="v">
                  <p:oleObj spid="_x0000_s815466" name="Equation" r:id="rId22" imgW="164880" imgH="228600" progId="Equation.DSMT4">
                    <p:embed/>
                  </p:oleObj>
                </mc:Choice>
                <mc:Fallback>
                  <p:oleObj name="Equation" r:id="rId22" imgW="16488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74" y="2024"/>
                          <a:ext cx="225"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30"/>
            <p:cNvSpPr>
              <a:spLocks noChangeShapeType="1"/>
            </p:cNvSpPr>
            <p:nvPr/>
          </p:nvSpPr>
          <p:spPr bwMode="auto">
            <a:xfrm>
              <a:off x="2018" y="2251"/>
              <a:ext cx="681"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31"/>
            <p:cNvSpPr>
              <a:spLocks noChangeShapeType="1"/>
            </p:cNvSpPr>
            <p:nvPr/>
          </p:nvSpPr>
          <p:spPr bwMode="auto">
            <a:xfrm>
              <a:off x="2018" y="1434"/>
              <a:ext cx="681"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32"/>
            <p:cNvSpPr>
              <a:spLocks noChangeShapeType="1"/>
            </p:cNvSpPr>
            <p:nvPr/>
          </p:nvSpPr>
          <p:spPr bwMode="auto">
            <a:xfrm>
              <a:off x="2925" y="1434"/>
              <a:ext cx="0" cy="681"/>
            </a:xfrm>
            <a:prstGeom prst="line">
              <a:avLst/>
            </a:prstGeom>
            <a:noFill/>
            <a:ln w="28575">
              <a:solidFill>
                <a:srgbClr val="00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33"/>
            <p:cNvSpPr>
              <a:spLocks noChangeShapeType="1"/>
            </p:cNvSpPr>
            <p:nvPr/>
          </p:nvSpPr>
          <p:spPr bwMode="auto">
            <a:xfrm>
              <a:off x="1791" y="1434"/>
              <a:ext cx="0" cy="681"/>
            </a:xfrm>
            <a:prstGeom prst="line">
              <a:avLst/>
            </a:prstGeom>
            <a:noFill/>
            <a:ln w="28575">
              <a:solidFill>
                <a:srgbClr val="00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3" name="Object 36"/>
          <p:cNvGraphicFramePr>
            <a:graphicFrameLocks noChangeAspect="1"/>
          </p:cNvGraphicFramePr>
          <p:nvPr/>
        </p:nvGraphicFramePr>
        <p:xfrm>
          <a:off x="3233736" y="2189228"/>
          <a:ext cx="5716588" cy="850900"/>
        </p:xfrm>
        <a:graphic>
          <a:graphicData uri="http://schemas.openxmlformats.org/presentationml/2006/ole">
            <mc:AlternateContent xmlns:mc="http://schemas.openxmlformats.org/markup-compatibility/2006">
              <mc:Choice xmlns:v="urn:schemas-microsoft-com:vml" Requires="v">
                <p:oleObj spid="_x0000_s815467" name="Equation" r:id="rId24" imgW="3073320" imgH="457200" progId="Equation.DSMT4">
                  <p:embed/>
                </p:oleObj>
              </mc:Choice>
              <mc:Fallback>
                <p:oleObj name="Equation" r:id="rId24" imgW="3073320" imgH="4572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33736" y="2189228"/>
                        <a:ext cx="5716588" cy="850900"/>
                      </a:xfrm>
                      <a:prstGeom prst="rect">
                        <a:avLst/>
                      </a:prstGeom>
                      <a:solidFill>
                        <a:srgbClr val="00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 Box 44"/>
          <p:cNvSpPr txBox="1">
            <a:spLocks noChangeArrowheads="1"/>
          </p:cNvSpPr>
          <p:nvPr/>
        </p:nvSpPr>
        <p:spPr bwMode="auto">
          <a:xfrm>
            <a:off x="227012" y="4573489"/>
            <a:ext cx="4249738" cy="707886"/>
          </a:xfrm>
          <a:prstGeom prst="rect">
            <a:avLst/>
          </a:prstGeom>
          <a:solidFill>
            <a:schemeClr val="bg2"/>
          </a:solidFill>
          <a:ln>
            <a:noFill/>
          </a:ln>
          <a:effectLst/>
        </p:spPr>
        <p:txBody>
          <a:bodyPr>
            <a:spAutoFit/>
          </a:bodyPr>
          <a:lstStyle/>
          <a:p>
            <a:pPr>
              <a:spcBef>
                <a:spcPct val="50000"/>
              </a:spcBef>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使用权重</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的目的：突出中心点的作用以达到平滑的目的。</a:t>
            </a:r>
          </a:p>
        </p:txBody>
      </p:sp>
      <p:sp>
        <p:nvSpPr>
          <p:cNvPr id="30" name="Rectangle 45"/>
          <p:cNvSpPr>
            <a:spLocks noChangeArrowheads="1"/>
          </p:cNvSpPr>
          <p:nvPr/>
        </p:nvSpPr>
        <p:spPr bwMode="auto">
          <a:xfrm>
            <a:off x="3233736" y="1753265"/>
            <a:ext cx="2016621" cy="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800">
                <a:solidFill>
                  <a:schemeClr val="tx2"/>
                </a:solidFill>
                <a:latin typeface="Verdana" panose="020B0604030504040204" pitchFamily="34" charset="0"/>
                <a:ea typeface="宋体" panose="02010600030101010101" pitchFamily="2" charset="-122"/>
              </a:defRPr>
            </a:lvl1pPr>
            <a:lvl2pPr>
              <a:defRPr sz="3800">
                <a:solidFill>
                  <a:schemeClr val="tx2"/>
                </a:solidFill>
                <a:latin typeface="Verdana" panose="020B0604030504040204" pitchFamily="34" charset="0"/>
                <a:ea typeface="宋体" panose="02010600030101010101" pitchFamily="2" charset="-122"/>
              </a:defRPr>
            </a:lvl2pPr>
            <a:lvl3pPr>
              <a:defRPr sz="3800">
                <a:solidFill>
                  <a:schemeClr val="tx2"/>
                </a:solidFill>
                <a:latin typeface="Verdana" panose="020B0604030504040204" pitchFamily="34" charset="0"/>
                <a:ea typeface="宋体" panose="02010600030101010101" pitchFamily="2" charset="-122"/>
              </a:defRPr>
            </a:lvl3pPr>
            <a:lvl4pPr>
              <a:defRPr sz="3800">
                <a:solidFill>
                  <a:schemeClr val="tx2"/>
                </a:solidFill>
                <a:latin typeface="Verdana" panose="020B0604030504040204" pitchFamily="34" charset="0"/>
                <a:ea typeface="宋体" panose="02010600030101010101" pitchFamily="2" charset="-122"/>
              </a:defRPr>
            </a:lvl4pPr>
            <a:lvl5pPr>
              <a:defRPr sz="38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kumimoji="1" lang="en-US" altLang="zh-CN" sz="2000" dirty="0">
                <a:solidFill>
                  <a:schemeClr val="tx1"/>
                </a:solidFill>
                <a:latin typeface="微软雅黑" panose="020B0503020204020204" pitchFamily="34" charset="-122"/>
                <a:ea typeface="微软雅黑" panose="020B0503020204020204" pitchFamily="34" charset="-122"/>
              </a:rPr>
              <a:t>Sobel</a:t>
            </a:r>
            <a:r>
              <a:rPr kumimoji="1" lang="zh-CN" altLang="en-US" sz="2000" dirty="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梯度算子</a:t>
            </a:r>
            <a:r>
              <a:rPr kumimoji="1" lang="en-US" altLang="zh-CN" sz="2000" dirty="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31" name="Text Box 46"/>
          <p:cNvSpPr txBox="1">
            <a:spLocks noChangeArrowheads="1"/>
          </p:cNvSpPr>
          <p:nvPr/>
        </p:nvSpPr>
        <p:spPr bwMode="auto">
          <a:xfrm>
            <a:off x="227012" y="5701407"/>
            <a:ext cx="8496300" cy="710067"/>
          </a:xfrm>
          <a:prstGeom prst="rect">
            <a:avLst/>
          </a:prstGeom>
          <a:solidFill>
            <a:schemeClr val="bg2"/>
          </a:solidFill>
          <a:ln>
            <a:noFill/>
          </a:ln>
          <a:effectLst/>
        </p:spPr>
        <p:txBody>
          <a:bodyPr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梯度算子经常用于工业检测、辅助人工检测缺陷，或者是更为通用的自动检测的预处理。</a:t>
            </a:r>
          </a:p>
        </p:txBody>
      </p:sp>
      <p:pic>
        <p:nvPicPr>
          <p:cNvPr id="5" name="图片 4"/>
          <p:cNvPicPr>
            <a:picLocks noChangeAspect="1"/>
          </p:cNvPicPr>
          <p:nvPr/>
        </p:nvPicPr>
        <p:blipFill>
          <a:blip r:embed="rId26"/>
          <a:stretch>
            <a:fillRect/>
          </a:stretch>
        </p:blipFill>
        <p:spPr>
          <a:xfrm>
            <a:off x="4532313" y="3601939"/>
            <a:ext cx="4076700" cy="2000250"/>
          </a:xfrm>
          <a:prstGeom prst="rect">
            <a:avLst/>
          </a:prstGeom>
        </p:spPr>
      </p:pic>
      <p:pic>
        <p:nvPicPr>
          <p:cNvPr id="6" name="图片 5"/>
          <p:cNvPicPr>
            <a:picLocks noChangeAspect="1"/>
          </p:cNvPicPr>
          <p:nvPr/>
        </p:nvPicPr>
        <p:blipFill>
          <a:blip r:embed="rId27"/>
          <a:stretch>
            <a:fillRect/>
          </a:stretch>
        </p:blipFill>
        <p:spPr>
          <a:xfrm>
            <a:off x="7379816" y="3293086"/>
            <a:ext cx="400050" cy="276225"/>
          </a:xfrm>
          <a:prstGeom prst="rect">
            <a:avLst/>
          </a:prstGeom>
        </p:spPr>
      </p:pic>
      <p:pic>
        <p:nvPicPr>
          <p:cNvPr id="32" name="图片 31"/>
          <p:cNvPicPr>
            <a:picLocks noChangeAspect="1"/>
          </p:cNvPicPr>
          <p:nvPr/>
        </p:nvPicPr>
        <p:blipFill>
          <a:blip r:embed="rId28"/>
          <a:stretch>
            <a:fillRect/>
          </a:stretch>
        </p:blipFill>
        <p:spPr>
          <a:xfrm>
            <a:off x="5357341" y="3284984"/>
            <a:ext cx="295275" cy="304800"/>
          </a:xfrm>
          <a:prstGeom prst="rect">
            <a:avLst/>
          </a:prstGeom>
        </p:spPr>
      </p:pic>
    </p:spTree>
    <p:extLst>
      <p:ext uri="{BB962C8B-B14F-4D97-AF65-F5344CB8AC3E}">
        <p14:creationId xmlns:p14="http://schemas.microsoft.com/office/powerpoint/2010/main" val="228206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Times New Roman" panose="02020603050405020304" pitchFamily="18" charset="0"/>
                <a:ea typeface="楷体_GB2312" pitchFamily="49" charset="-122"/>
              </a:rPr>
              <a:t>微分算子小结：</a:t>
            </a:r>
            <a:endParaRPr lang="zh-CN" altLang="en-US" dirty="0"/>
          </a:p>
        </p:txBody>
      </p:sp>
      <p:sp>
        <p:nvSpPr>
          <p:cNvPr id="3" name="内容占位符 2"/>
          <p:cNvSpPr>
            <a:spLocks noGrp="1"/>
          </p:cNvSpPr>
          <p:nvPr>
            <p:ph idx="1"/>
          </p:nvPr>
        </p:nvSpPr>
        <p:spPr/>
        <p:txBody>
          <a:bodyPr/>
          <a:lstStyle/>
          <a:p>
            <a:r>
              <a:rPr lang="zh-CN" altLang="en-US" dirty="0"/>
              <a:t>一阶微分算子（梯度算子）能用来：①突出小缺陷；②去除慢变化背景；</a:t>
            </a:r>
            <a:endParaRPr lang="en-US" altLang="zh-CN" dirty="0"/>
          </a:p>
          <a:p>
            <a:r>
              <a:rPr lang="zh-CN" altLang="en-US" dirty="0"/>
              <a:t>二阶微分算子（</a:t>
            </a:r>
            <a:r>
              <a:rPr lang="en-US" altLang="zh-CN" dirty="0"/>
              <a:t>Laplace</a:t>
            </a:r>
            <a:r>
              <a:rPr lang="zh-CN" altLang="en-US" dirty="0"/>
              <a:t>算子</a:t>
            </a:r>
            <a:r>
              <a:rPr lang="en-US" altLang="zh-CN" dirty="0"/>
              <a:t>)</a:t>
            </a:r>
            <a:r>
              <a:rPr lang="zh-CN" altLang="en-US" dirty="0"/>
              <a:t>能用来：①增强灰度突变处的对比度；</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solidFill>
                  <a:srgbClr val="000000"/>
                </a:solidFill>
                <a:latin typeface="Times New Roman" panose="02020603050405020304" pitchFamily="18" charset="0"/>
                <a:ea typeface="楷体_GB2312" pitchFamily="49" charset="-122"/>
              </a:rPr>
              <a:t>3.6  </a:t>
            </a:r>
            <a:r>
              <a:rPr lang="zh-CN" altLang="en-US" dirty="0">
                <a:solidFill>
                  <a:srgbClr val="030305"/>
                </a:solidFill>
              </a:rPr>
              <a:t>空间锐化滤波器</a:t>
            </a:r>
          </a:p>
        </p:txBody>
      </p:sp>
      <p:grpSp>
        <p:nvGrpSpPr>
          <p:cNvPr id="5" name="Group 11"/>
          <p:cNvGrpSpPr>
            <a:grpSpLocks/>
          </p:cNvGrpSpPr>
          <p:nvPr/>
        </p:nvGrpSpPr>
        <p:grpSpPr bwMode="auto">
          <a:xfrm>
            <a:off x="1544371" y="3202020"/>
            <a:ext cx="6048375" cy="3333750"/>
            <a:chOff x="1020" y="1979"/>
            <a:chExt cx="3810" cy="210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 y="1979"/>
              <a:ext cx="3810" cy="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1066" y="3838"/>
              <a:ext cx="1707"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lphaLcParenBoth"/>
              </a:pPr>
              <a:r>
                <a:rPr kumimoji="1" lang="zh-CN" altLang="en-US" sz="1800" b="1">
                  <a:latin typeface="Times New Roman" panose="02020603050405020304" pitchFamily="18" charset="0"/>
                  <a:ea typeface="楷体_GB2312" pitchFamily="49" charset="-122"/>
                </a:rPr>
                <a:t>隐形眼镜的光学图像</a:t>
              </a:r>
            </a:p>
          </p:txBody>
        </p:sp>
        <p:sp>
          <p:nvSpPr>
            <p:cNvPr id="8" name="Text Box 10"/>
            <p:cNvSpPr txBox="1">
              <a:spLocks noChangeArrowheads="1"/>
            </p:cNvSpPr>
            <p:nvPr/>
          </p:nvSpPr>
          <p:spPr bwMode="auto">
            <a:xfrm>
              <a:off x="3061" y="3848"/>
              <a:ext cx="1753"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lphaLcParenBoth" startAt="2"/>
              </a:pPr>
              <a:r>
                <a:rPr kumimoji="1" lang="en-US" altLang="zh-CN" sz="1800" b="1">
                  <a:latin typeface="Times New Roman" panose="02020603050405020304" pitchFamily="18" charset="0"/>
                  <a:ea typeface="楷体_GB2312" pitchFamily="49" charset="-122"/>
                </a:rPr>
                <a:t>Sobel</a:t>
              </a:r>
              <a:r>
                <a:rPr kumimoji="1" lang="zh-CN" altLang="en-US" sz="1800" b="1">
                  <a:latin typeface="Times New Roman" panose="02020603050405020304" pitchFamily="18" charset="0"/>
                  <a:ea typeface="楷体_GB2312" pitchFamily="49" charset="-122"/>
                </a:rPr>
                <a:t>梯度处理的结果</a:t>
              </a:r>
            </a:p>
          </p:txBody>
        </p:sp>
      </p:grpSp>
      <p:sp>
        <p:nvSpPr>
          <p:cNvPr id="10" name="Oval 4"/>
          <p:cNvSpPr>
            <a:spLocks noChangeArrowheads="1"/>
          </p:cNvSpPr>
          <p:nvPr/>
        </p:nvSpPr>
        <p:spPr bwMode="auto">
          <a:xfrm>
            <a:off x="6804025" y="5084763"/>
            <a:ext cx="503238" cy="720725"/>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2" name="Rectangle 7"/>
          <p:cNvSpPr>
            <a:spLocks noChangeArrowheads="1"/>
          </p:cNvSpPr>
          <p:nvPr/>
        </p:nvSpPr>
        <p:spPr bwMode="auto">
          <a:xfrm>
            <a:off x="2945172" y="2799729"/>
            <a:ext cx="306315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zh-CN" altLang="en-US" sz="2000" dirty="0">
                <a:latin typeface="微软雅黑" panose="020B0503020204020204" pitchFamily="34" charset="-122"/>
                <a:ea typeface="微软雅黑" panose="020B0503020204020204" pitchFamily="34" charset="-122"/>
              </a:rPr>
              <a:t>用于边缘增强的梯度处理</a:t>
            </a:r>
          </a:p>
        </p:txBody>
      </p:sp>
    </p:spTree>
    <p:extLst>
      <p:ext uri="{BB962C8B-B14F-4D97-AF65-F5344CB8AC3E}">
        <p14:creationId xmlns:p14="http://schemas.microsoft.com/office/powerpoint/2010/main" val="273179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6012160" y="3609301"/>
            <a:ext cx="1724025" cy="2771775"/>
          </a:xfrm>
          <a:prstGeom prst="rect">
            <a:avLst/>
          </a:prstGeom>
        </p:spPr>
      </p:pic>
      <p:pic>
        <p:nvPicPr>
          <p:cNvPr id="17" name="图片 16"/>
          <p:cNvPicPr>
            <a:picLocks noChangeAspect="1"/>
          </p:cNvPicPr>
          <p:nvPr/>
        </p:nvPicPr>
        <p:blipFill>
          <a:blip r:embed="rId4"/>
          <a:stretch>
            <a:fillRect/>
          </a:stretch>
        </p:blipFill>
        <p:spPr>
          <a:xfrm>
            <a:off x="1947418" y="3609301"/>
            <a:ext cx="1676400" cy="2705100"/>
          </a:xfrm>
          <a:prstGeom prst="rect">
            <a:avLst/>
          </a:prstGeom>
        </p:spPr>
      </p:pic>
      <p:sp>
        <p:nvSpPr>
          <p:cNvPr id="2" name="标题 1"/>
          <p:cNvSpPr>
            <a:spLocks noGrp="1"/>
          </p:cNvSpPr>
          <p:nvPr>
            <p:ph type="title"/>
          </p:nvPr>
        </p:nvSpPr>
        <p:spPr/>
        <p:txBody>
          <a:bodyPr/>
          <a:lstStyle/>
          <a:p>
            <a:endParaRPr lang="zh-CN" altLang="en-US" sz="2400"/>
          </a:p>
        </p:txBody>
      </p:sp>
      <p:pic>
        <p:nvPicPr>
          <p:cNvPr id="15" name="内容占位符 14"/>
          <p:cNvPicPr>
            <a:picLocks noGrp="1" noChangeAspect="1"/>
          </p:cNvPicPr>
          <p:nvPr>
            <p:ph idx="1"/>
          </p:nvPr>
        </p:nvPicPr>
        <p:blipFill>
          <a:blip r:embed="rId5"/>
          <a:stretch>
            <a:fillRect/>
          </a:stretch>
        </p:blipFill>
        <p:spPr>
          <a:xfrm>
            <a:off x="1933131" y="719947"/>
            <a:ext cx="1704975" cy="2733675"/>
          </a:xfrm>
          <a:prstGeom prst="rect">
            <a:avLst/>
          </a:prstGeom>
        </p:spPr>
      </p:pic>
      <p:sp>
        <p:nvSpPr>
          <p:cNvPr id="4" name="文本占位符 3"/>
          <p:cNvSpPr>
            <a:spLocks noGrp="1"/>
          </p:cNvSpPr>
          <p:nvPr>
            <p:ph type="body" sz="quarter" idx="10"/>
          </p:nvPr>
        </p:nvSpPr>
        <p:spPr/>
        <p:txBody>
          <a:bodyPr/>
          <a:lstStyle/>
          <a:p>
            <a:r>
              <a:rPr lang="en-US" altLang="zh-CN" dirty="0"/>
              <a:t>3.7  </a:t>
            </a:r>
            <a:r>
              <a:rPr lang="zh-CN" altLang="en-US" dirty="0"/>
              <a:t>混合空间增强法</a:t>
            </a:r>
          </a:p>
          <a:p>
            <a:endParaRPr lang="zh-CN" altLang="en-US" dirty="0"/>
          </a:p>
          <a:p>
            <a:endParaRPr lang="zh-CN" altLang="en-US" dirty="0"/>
          </a:p>
        </p:txBody>
      </p:sp>
      <p:pic>
        <p:nvPicPr>
          <p:cNvPr id="16" name="图片 15"/>
          <p:cNvPicPr>
            <a:picLocks noChangeAspect="1"/>
          </p:cNvPicPr>
          <p:nvPr/>
        </p:nvPicPr>
        <p:blipFill>
          <a:blip r:embed="rId6"/>
          <a:stretch>
            <a:fillRect/>
          </a:stretch>
        </p:blipFill>
        <p:spPr>
          <a:xfrm>
            <a:off x="6012160" y="683146"/>
            <a:ext cx="1714500" cy="2762250"/>
          </a:xfrm>
          <a:prstGeom prst="rect">
            <a:avLst/>
          </a:prstGeom>
        </p:spPr>
      </p:pic>
      <p:pic>
        <p:nvPicPr>
          <p:cNvPr id="1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8695" y="1877118"/>
            <a:ext cx="1412875" cy="1412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3"/>
          <p:cNvGraphicFramePr>
            <a:graphicFrameLocks noChangeAspect="1"/>
          </p:cNvGraphicFramePr>
          <p:nvPr/>
        </p:nvGraphicFramePr>
        <p:xfrm>
          <a:off x="202452" y="4784884"/>
          <a:ext cx="1728192" cy="370132"/>
        </p:xfrm>
        <a:graphic>
          <a:graphicData uri="http://schemas.openxmlformats.org/presentationml/2006/ole">
            <mc:AlternateContent xmlns:mc="http://schemas.openxmlformats.org/markup-compatibility/2006">
              <mc:Choice xmlns:v="urn:schemas-microsoft-com:vml" Requires="v">
                <p:oleObj spid="_x0000_s817328" name="Equation" r:id="rId8" imgW="1257120" imgH="228600" progId="Equation.DSMT4">
                  <p:embed/>
                </p:oleObj>
              </mc:Choice>
              <mc:Fallback>
                <p:oleObj name="Equation" r:id="rId8" imgW="125712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452" y="4784884"/>
                        <a:ext cx="1728192" cy="370132"/>
                      </a:xfrm>
                      <a:prstGeom prst="rect">
                        <a:avLst/>
                      </a:prstGeom>
                      <a:solidFill>
                        <a:schemeClr val="bg1"/>
                      </a:solidFill>
                      <a:ln>
                        <a:noFill/>
                      </a:ln>
                      <a:effectLst/>
                    </p:spPr>
                  </p:pic>
                </p:oleObj>
              </mc:Fallback>
            </mc:AlternateContent>
          </a:graphicData>
        </a:graphic>
      </p:graphicFrame>
      <p:graphicFrame>
        <p:nvGraphicFramePr>
          <p:cNvPr id="14" name="Object 14"/>
          <p:cNvGraphicFramePr>
            <a:graphicFrameLocks noChangeAspect="1"/>
          </p:cNvGraphicFramePr>
          <p:nvPr/>
        </p:nvGraphicFramePr>
        <p:xfrm>
          <a:off x="4041932" y="4699913"/>
          <a:ext cx="1439863" cy="523875"/>
        </p:xfrm>
        <a:graphic>
          <a:graphicData uri="http://schemas.openxmlformats.org/presentationml/2006/ole">
            <mc:AlternateContent xmlns:mc="http://schemas.openxmlformats.org/markup-compatibility/2006">
              <mc:Choice xmlns:v="urn:schemas-microsoft-com:vml" Requires="v">
                <p:oleObj spid="_x0000_s817329" name="Equation" r:id="rId10" imgW="965160" imgH="291960" progId="Equation.DSMT4">
                  <p:embed/>
                </p:oleObj>
              </mc:Choice>
              <mc:Fallback>
                <p:oleObj name="Equation" r:id="rId10" imgW="96516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1932" y="4699913"/>
                        <a:ext cx="1439863" cy="523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6"/>
          <p:cNvGraphicFramePr>
            <a:graphicFrameLocks noChangeAspect="1"/>
          </p:cNvGraphicFramePr>
          <p:nvPr/>
        </p:nvGraphicFramePr>
        <p:xfrm>
          <a:off x="2615787" y="3123641"/>
          <a:ext cx="300038" cy="266700"/>
        </p:xfrm>
        <a:graphic>
          <a:graphicData uri="http://schemas.openxmlformats.org/presentationml/2006/ole">
            <mc:AlternateContent xmlns:mc="http://schemas.openxmlformats.org/markup-compatibility/2006">
              <mc:Choice xmlns:v="urn:schemas-microsoft-com:vml" Requires="v">
                <p:oleObj spid="_x0000_s817330" name="Equation" r:id="rId12" imgW="228600" imgH="203040" progId="Equation.DSMT4">
                  <p:embed/>
                </p:oleObj>
              </mc:Choice>
              <mc:Fallback>
                <p:oleObj name="Equation" r:id="rId12" imgW="22860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5787" y="3123641"/>
                        <a:ext cx="300038"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2"/>
          <p:cNvGraphicFramePr>
            <a:graphicFrameLocks noChangeAspect="1"/>
          </p:cNvGraphicFramePr>
          <p:nvPr/>
        </p:nvGraphicFramePr>
        <p:xfrm>
          <a:off x="2606612" y="5976734"/>
          <a:ext cx="300038" cy="266700"/>
        </p:xfrm>
        <a:graphic>
          <a:graphicData uri="http://schemas.openxmlformats.org/presentationml/2006/ole">
            <mc:AlternateContent xmlns:mc="http://schemas.openxmlformats.org/markup-compatibility/2006">
              <mc:Choice xmlns:v="urn:schemas-microsoft-com:vml" Requires="v">
                <p:oleObj spid="_x0000_s817331" name="Equation" r:id="rId14" imgW="228600" imgH="203040" progId="Equation.DSMT4">
                  <p:embed/>
                </p:oleObj>
              </mc:Choice>
              <mc:Fallback>
                <p:oleObj name="Equation" r:id="rId14" imgW="22860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6612" y="5976734"/>
                        <a:ext cx="300038" cy="266700"/>
                      </a:xfrm>
                      <a:prstGeom prst="rect">
                        <a:avLst/>
                      </a:prstGeom>
                      <a:solidFill>
                        <a:schemeClr val="bg1"/>
                      </a:solidFill>
                      <a:ln>
                        <a:noFill/>
                      </a:ln>
                      <a:effectLst/>
                    </p:spPr>
                  </p:pic>
                </p:oleObj>
              </mc:Fallback>
            </mc:AlternateContent>
          </a:graphicData>
        </a:graphic>
      </p:graphicFrame>
      <p:graphicFrame>
        <p:nvGraphicFramePr>
          <p:cNvPr id="8" name="Object 19"/>
          <p:cNvGraphicFramePr>
            <a:graphicFrameLocks noChangeAspect="1"/>
          </p:cNvGraphicFramePr>
          <p:nvPr/>
        </p:nvGraphicFramePr>
        <p:xfrm>
          <a:off x="6719475" y="3123641"/>
          <a:ext cx="300038" cy="266700"/>
        </p:xfrm>
        <a:graphic>
          <a:graphicData uri="http://schemas.openxmlformats.org/presentationml/2006/ole">
            <mc:AlternateContent xmlns:mc="http://schemas.openxmlformats.org/markup-compatibility/2006">
              <mc:Choice xmlns:v="urn:schemas-microsoft-com:vml" Requires="v">
                <p:oleObj spid="_x0000_s817332" name="Equation" r:id="rId16" imgW="228600" imgH="203040" progId="Equation.DSMT4">
                  <p:embed/>
                </p:oleObj>
              </mc:Choice>
              <mc:Fallback>
                <p:oleObj name="Equation" r:id="rId16" imgW="22860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19475" y="3123641"/>
                        <a:ext cx="300038" cy="266700"/>
                      </a:xfrm>
                      <a:prstGeom prst="rect">
                        <a:avLst/>
                      </a:prstGeom>
                      <a:solidFill>
                        <a:schemeClr val="bg1"/>
                      </a:solidFill>
                      <a:ln>
                        <a:solidFill>
                          <a:schemeClr val="bg1"/>
                        </a:solidFill>
                      </a:ln>
                      <a:effectLst/>
                    </p:spPr>
                  </p:pic>
                </p:oleObj>
              </mc:Fallback>
            </mc:AlternateContent>
          </a:graphicData>
        </a:graphic>
      </p:graphicFrame>
      <p:graphicFrame>
        <p:nvGraphicFramePr>
          <p:cNvPr id="10" name="Object 25"/>
          <p:cNvGraphicFramePr>
            <a:graphicFrameLocks noChangeAspect="1"/>
          </p:cNvGraphicFramePr>
          <p:nvPr/>
        </p:nvGraphicFramePr>
        <p:xfrm>
          <a:off x="6721550" y="6087899"/>
          <a:ext cx="317500" cy="266700"/>
        </p:xfrm>
        <a:graphic>
          <a:graphicData uri="http://schemas.openxmlformats.org/presentationml/2006/ole">
            <mc:AlternateContent xmlns:mc="http://schemas.openxmlformats.org/markup-compatibility/2006">
              <mc:Choice xmlns:v="urn:schemas-microsoft-com:vml" Requires="v">
                <p:oleObj spid="_x0000_s817333" name="Equation" r:id="rId18" imgW="241200" imgH="203040" progId="Equation.DSMT4">
                  <p:embed/>
                </p:oleObj>
              </mc:Choice>
              <mc:Fallback>
                <p:oleObj name="Equation" r:id="rId18" imgW="241200" imgH="203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21550" y="6087899"/>
                        <a:ext cx="317500"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文本框 20"/>
          <p:cNvSpPr txBox="1"/>
          <p:nvPr/>
        </p:nvSpPr>
        <p:spPr>
          <a:xfrm>
            <a:off x="4148635" y="760264"/>
            <a:ext cx="1226459"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拉普拉斯滤波</a:t>
            </a:r>
          </a:p>
        </p:txBody>
      </p:sp>
      <p:sp>
        <p:nvSpPr>
          <p:cNvPr id="22" name="右箭头 21"/>
          <p:cNvSpPr/>
          <p:nvPr/>
        </p:nvSpPr>
        <p:spPr>
          <a:xfrm>
            <a:off x="4077292" y="1518288"/>
            <a:ext cx="1510745"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72373" y="3899029"/>
            <a:ext cx="1080120" cy="400110"/>
          </a:xfrm>
          <a:prstGeom prst="rect">
            <a:avLst/>
          </a:prstGeom>
          <a:noFill/>
        </p:spPr>
        <p:txBody>
          <a:bodyPr wrap="square" rtlCol="0">
            <a:spAutoFit/>
          </a:bodyPr>
          <a:lstStyle/>
          <a:p>
            <a:r>
              <a:rPr lang="en-US" altLang="zh-CN" sz="2000" dirty="0"/>
              <a:t>(a)+(b)</a:t>
            </a:r>
            <a:endParaRPr lang="zh-CN" altLang="en-US" sz="2000" dirty="0"/>
          </a:p>
        </p:txBody>
      </p:sp>
      <p:sp>
        <p:nvSpPr>
          <p:cNvPr id="25" name="右箭头 24"/>
          <p:cNvSpPr/>
          <p:nvPr/>
        </p:nvSpPr>
        <p:spPr>
          <a:xfrm>
            <a:off x="265686" y="4321942"/>
            <a:ext cx="1510745"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135972" y="3698974"/>
            <a:ext cx="165647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中值滤波</a:t>
            </a:r>
          </a:p>
        </p:txBody>
      </p:sp>
      <p:sp>
        <p:nvSpPr>
          <p:cNvPr id="28" name="右箭头 27"/>
          <p:cNvSpPr/>
          <p:nvPr/>
        </p:nvSpPr>
        <p:spPr>
          <a:xfrm>
            <a:off x="4012307" y="4321941"/>
            <a:ext cx="1510745"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6427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7270177" y="3687267"/>
            <a:ext cx="1800225" cy="2828925"/>
          </a:xfrm>
          <a:prstGeom prst="rect">
            <a:avLst/>
          </a:prstGeom>
        </p:spPr>
      </p:pic>
      <p:pic>
        <p:nvPicPr>
          <p:cNvPr id="21" name="图片 20"/>
          <p:cNvPicPr>
            <a:picLocks noChangeAspect="1"/>
          </p:cNvPicPr>
          <p:nvPr/>
        </p:nvPicPr>
        <p:blipFill>
          <a:blip r:embed="rId4"/>
          <a:stretch>
            <a:fillRect/>
          </a:stretch>
        </p:blipFill>
        <p:spPr>
          <a:xfrm>
            <a:off x="4088833" y="3638483"/>
            <a:ext cx="1762125" cy="2867025"/>
          </a:xfrm>
          <a:prstGeom prst="rect">
            <a:avLst/>
          </a:prstGeom>
        </p:spPr>
      </p:pic>
      <p:pic>
        <p:nvPicPr>
          <p:cNvPr id="19" name="图片 18"/>
          <p:cNvPicPr>
            <a:picLocks noChangeAspect="1"/>
          </p:cNvPicPr>
          <p:nvPr/>
        </p:nvPicPr>
        <p:blipFill>
          <a:blip r:embed="rId5"/>
          <a:stretch>
            <a:fillRect/>
          </a:stretch>
        </p:blipFill>
        <p:spPr>
          <a:xfrm>
            <a:off x="1130203" y="3620659"/>
            <a:ext cx="1790700" cy="2857500"/>
          </a:xfrm>
          <a:prstGeom prst="rect">
            <a:avLst/>
          </a:prstGeom>
        </p:spPr>
      </p:pic>
      <p:pic>
        <p:nvPicPr>
          <p:cNvPr id="18" name="图片 17"/>
          <p:cNvPicPr>
            <a:picLocks noChangeAspect="1"/>
          </p:cNvPicPr>
          <p:nvPr/>
        </p:nvPicPr>
        <p:blipFill>
          <a:blip r:embed="rId6"/>
          <a:stretch>
            <a:fillRect/>
          </a:stretch>
        </p:blipFill>
        <p:spPr>
          <a:xfrm>
            <a:off x="5984256" y="698069"/>
            <a:ext cx="1790700" cy="2847975"/>
          </a:xfrm>
          <a:prstGeom prst="rect">
            <a:avLst/>
          </a:prstGeom>
        </p:spPr>
      </p:pic>
      <p:pic>
        <p:nvPicPr>
          <p:cNvPr id="17" name="内容占位符 16"/>
          <p:cNvPicPr>
            <a:picLocks noGrp="1" noChangeAspect="1"/>
          </p:cNvPicPr>
          <p:nvPr>
            <p:ph idx="1"/>
          </p:nvPr>
        </p:nvPicPr>
        <p:blipFill>
          <a:blip r:embed="rId7"/>
          <a:stretch>
            <a:fillRect/>
          </a:stretch>
        </p:blipFill>
        <p:spPr>
          <a:xfrm>
            <a:off x="2335115" y="685800"/>
            <a:ext cx="1809750" cy="2838450"/>
          </a:xfrm>
          <a:prstGeom prst="rect">
            <a:avLst/>
          </a:prstGeom>
        </p:spPr>
      </p:pic>
      <p:sp>
        <p:nvSpPr>
          <p:cNvPr id="4" name="文本占位符 3"/>
          <p:cNvSpPr>
            <a:spLocks noGrp="1"/>
          </p:cNvSpPr>
          <p:nvPr>
            <p:ph type="body" sz="quarter" idx="10"/>
          </p:nvPr>
        </p:nvSpPr>
        <p:spPr/>
        <p:txBody>
          <a:bodyPr/>
          <a:lstStyle/>
          <a:p>
            <a:r>
              <a:rPr lang="en-US" altLang="zh-CN" dirty="0"/>
              <a:t>3.7  </a:t>
            </a:r>
            <a:r>
              <a:rPr lang="zh-CN" altLang="en-US" dirty="0"/>
              <a:t>混合空间增强法</a:t>
            </a:r>
          </a:p>
          <a:p>
            <a:endParaRPr lang="zh-CN" altLang="en-US" dirty="0"/>
          </a:p>
        </p:txBody>
      </p:sp>
      <p:graphicFrame>
        <p:nvGraphicFramePr>
          <p:cNvPr id="10" name="Object 14"/>
          <p:cNvGraphicFramePr>
            <a:graphicFrameLocks noChangeAspect="1"/>
          </p:cNvGraphicFramePr>
          <p:nvPr/>
        </p:nvGraphicFramePr>
        <p:xfrm>
          <a:off x="3063206" y="3224147"/>
          <a:ext cx="300038" cy="266700"/>
        </p:xfrm>
        <a:graphic>
          <a:graphicData uri="http://schemas.openxmlformats.org/presentationml/2006/ole">
            <mc:AlternateContent xmlns:mc="http://schemas.openxmlformats.org/markup-compatibility/2006">
              <mc:Choice xmlns:v="urn:schemas-microsoft-com:vml" Requires="v">
                <p:oleObj spid="_x0000_s819442" name="Equation" r:id="rId8" imgW="228600" imgH="203040" progId="Equation.DSMT4">
                  <p:embed/>
                </p:oleObj>
              </mc:Choice>
              <mc:Fallback>
                <p:oleObj name="Equation" r:id="rId8" imgW="228600" imgH="203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3206" y="3224147"/>
                        <a:ext cx="300038"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7"/>
          <p:cNvGraphicFramePr>
            <a:graphicFrameLocks noChangeAspect="1"/>
          </p:cNvGraphicFramePr>
          <p:nvPr/>
        </p:nvGraphicFramePr>
        <p:xfrm>
          <a:off x="6704981" y="3217799"/>
          <a:ext cx="349250" cy="266700"/>
        </p:xfrm>
        <a:graphic>
          <a:graphicData uri="http://schemas.openxmlformats.org/presentationml/2006/ole">
            <mc:AlternateContent xmlns:mc="http://schemas.openxmlformats.org/markup-compatibility/2006">
              <mc:Choice xmlns:v="urn:schemas-microsoft-com:vml" Requires="v">
                <p:oleObj spid="_x0000_s819443" name="Equation" r:id="rId10" imgW="266400" imgH="203040" progId="Equation.DSMT4">
                  <p:embed/>
                </p:oleObj>
              </mc:Choice>
              <mc:Fallback>
                <p:oleObj name="Equation" r:id="rId10" imgW="26640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4981" y="3217799"/>
                        <a:ext cx="349250"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0"/>
          <p:cNvGraphicFramePr>
            <a:graphicFrameLocks noChangeAspect="1"/>
          </p:cNvGraphicFramePr>
          <p:nvPr/>
        </p:nvGraphicFramePr>
        <p:xfrm>
          <a:off x="1826027" y="6157801"/>
          <a:ext cx="315913" cy="266700"/>
        </p:xfrm>
        <a:graphic>
          <a:graphicData uri="http://schemas.openxmlformats.org/presentationml/2006/ole">
            <mc:AlternateContent xmlns:mc="http://schemas.openxmlformats.org/markup-compatibility/2006">
              <mc:Choice xmlns:v="urn:schemas-microsoft-com:vml" Requires="v">
                <p:oleObj spid="_x0000_s819444" name="Equation" r:id="rId12" imgW="241200" imgH="203040" progId="Equation.DSMT4">
                  <p:embed/>
                </p:oleObj>
              </mc:Choice>
              <mc:Fallback>
                <p:oleObj name="Equation" r:id="rId12" imgW="24120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6027" y="6157801"/>
                        <a:ext cx="315913"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4"/>
          <p:cNvGraphicFramePr>
            <a:graphicFrameLocks noChangeAspect="1"/>
          </p:cNvGraphicFramePr>
          <p:nvPr/>
        </p:nvGraphicFramePr>
        <p:xfrm>
          <a:off x="4792662" y="6175500"/>
          <a:ext cx="315913" cy="266700"/>
        </p:xfrm>
        <a:graphic>
          <a:graphicData uri="http://schemas.openxmlformats.org/presentationml/2006/ole">
            <mc:AlternateContent xmlns:mc="http://schemas.openxmlformats.org/markup-compatibility/2006">
              <mc:Choice xmlns:v="urn:schemas-microsoft-com:vml" Requires="v">
                <p:oleObj spid="_x0000_s819445" name="Equation" r:id="rId14" imgW="241200" imgH="203040" progId="Equation.DSMT4">
                  <p:embed/>
                </p:oleObj>
              </mc:Choice>
              <mc:Fallback>
                <p:oleObj name="Equation" r:id="rId14" imgW="24120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92662" y="6175500"/>
                        <a:ext cx="315913"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7"/>
          <p:cNvGraphicFramePr>
            <a:graphicFrameLocks noChangeAspect="1"/>
          </p:cNvGraphicFramePr>
          <p:nvPr/>
        </p:nvGraphicFramePr>
        <p:xfrm>
          <a:off x="8037732" y="6157801"/>
          <a:ext cx="265113" cy="266700"/>
        </p:xfrm>
        <a:graphic>
          <a:graphicData uri="http://schemas.openxmlformats.org/presentationml/2006/ole">
            <mc:AlternateContent xmlns:mc="http://schemas.openxmlformats.org/markup-compatibility/2006">
              <mc:Choice xmlns:v="urn:schemas-microsoft-com:vml" Requires="v">
                <p:oleObj spid="_x0000_s819446" name="Equation" r:id="rId16" imgW="203040" imgH="203040" progId="Equation.DSMT4">
                  <p:embed/>
                </p:oleObj>
              </mc:Choice>
              <mc:Fallback>
                <p:oleObj name="Equation" r:id="rId16" imgW="20304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37732" y="6157801"/>
                        <a:ext cx="265113" cy="266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文本框 24"/>
          <p:cNvSpPr txBox="1"/>
          <p:nvPr/>
        </p:nvSpPr>
        <p:spPr>
          <a:xfrm>
            <a:off x="635431" y="1815548"/>
            <a:ext cx="1582679" cy="400110"/>
          </a:xfrm>
          <a:prstGeom prst="rect">
            <a:avLst/>
          </a:prstGeom>
          <a:noFill/>
        </p:spPr>
        <p:txBody>
          <a:bodyPr wrap="square" rtlCol="0">
            <a:spAutoFit/>
          </a:bodyPr>
          <a:lstStyle/>
          <a:p>
            <a:r>
              <a:rPr lang="en-US" altLang="zh-CN" sz="2000" dirty="0"/>
              <a:t>Sobel of (a)</a:t>
            </a:r>
            <a:endParaRPr lang="zh-CN" altLang="en-US" sz="2000" dirty="0"/>
          </a:p>
        </p:txBody>
      </p:sp>
      <p:sp>
        <p:nvSpPr>
          <p:cNvPr id="26" name="文本框 25"/>
          <p:cNvSpPr txBox="1"/>
          <p:nvPr/>
        </p:nvSpPr>
        <p:spPr>
          <a:xfrm>
            <a:off x="4220392" y="1123854"/>
            <a:ext cx="1836712" cy="584775"/>
          </a:xfrm>
          <a:prstGeom prst="rect">
            <a:avLst/>
          </a:prstGeom>
          <a:noFill/>
        </p:spPr>
        <p:txBody>
          <a:bodyPr wrap="square" rtlCol="0">
            <a:spAutoFit/>
          </a:bodyPr>
          <a:lstStyle/>
          <a:p>
            <a:r>
              <a:rPr lang="en-US" altLang="zh-CN" sz="1600" dirty="0"/>
              <a:t>Smoothing with average filter</a:t>
            </a:r>
            <a:endParaRPr lang="zh-CN" altLang="en-US" sz="1600" dirty="0"/>
          </a:p>
        </p:txBody>
      </p:sp>
      <p:sp>
        <p:nvSpPr>
          <p:cNvPr id="27" name="右箭头 26"/>
          <p:cNvSpPr/>
          <p:nvPr/>
        </p:nvSpPr>
        <p:spPr>
          <a:xfrm>
            <a:off x="4521129" y="1774814"/>
            <a:ext cx="987779"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Object 11"/>
          <p:cNvGraphicFramePr>
            <a:graphicFrameLocks noChangeAspect="1"/>
          </p:cNvGraphicFramePr>
          <p:nvPr/>
        </p:nvGraphicFramePr>
        <p:xfrm>
          <a:off x="4279996" y="2052349"/>
          <a:ext cx="1409700" cy="1168400"/>
        </p:xfrm>
        <a:graphic>
          <a:graphicData uri="http://schemas.openxmlformats.org/presentationml/2006/ole">
            <mc:AlternateContent xmlns:mc="http://schemas.openxmlformats.org/markup-compatibility/2006">
              <mc:Choice xmlns:v="urn:schemas-microsoft-com:vml" Requires="v">
                <p:oleObj spid="_x0000_s819447" name="Equation" r:id="rId18" imgW="1409400" imgH="1168200" progId="Equation.DSMT4">
                  <p:embed/>
                </p:oleObj>
              </mc:Choice>
              <mc:Fallback>
                <p:oleObj name="Equation" r:id="rId18" imgW="1409400" imgH="11682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79996" y="2052349"/>
                        <a:ext cx="1409700" cy="1168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1"/>
          <p:cNvGraphicFramePr>
            <a:graphicFrameLocks noChangeAspect="1"/>
          </p:cNvGraphicFramePr>
          <p:nvPr/>
        </p:nvGraphicFramePr>
        <p:xfrm>
          <a:off x="177953" y="4497941"/>
          <a:ext cx="863600" cy="306388"/>
        </p:xfrm>
        <a:graphic>
          <a:graphicData uri="http://schemas.openxmlformats.org/presentationml/2006/ole">
            <mc:AlternateContent xmlns:mc="http://schemas.openxmlformats.org/markup-compatibility/2006">
              <mc:Choice xmlns:v="urn:schemas-microsoft-com:vml" Requires="v">
                <p:oleObj spid="_x0000_s819448" name="Equation" r:id="rId20" imgW="571320" imgH="203040" progId="Equation.DSMT4">
                  <p:embed/>
                </p:oleObj>
              </mc:Choice>
              <mc:Fallback>
                <p:oleObj name="Equation" r:id="rId20" imgW="571320" imgH="20304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7953" y="4497941"/>
                        <a:ext cx="863600" cy="3063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文本框 31"/>
          <p:cNvSpPr txBox="1"/>
          <p:nvPr/>
        </p:nvSpPr>
        <p:spPr>
          <a:xfrm>
            <a:off x="3023923" y="4442977"/>
            <a:ext cx="1080120" cy="369332"/>
          </a:xfrm>
          <a:prstGeom prst="rect">
            <a:avLst/>
          </a:prstGeom>
          <a:noFill/>
        </p:spPr>
        <p:txBody>
          <a:bodyPr wrap="square" rtlCol="0">
            <a:spAutoFit/>
          </a:bodyPr>
          <a:lstStyle/>
          <a:p>
            <a:r>
              <a:rPr lang="en-US" altLang="zh-CN" sz="1800" dirty="0"/>
              <a:t>(a)+(g)</a:t>
            </a:r>
            <a:endParaRPr lang="zh-CN" altLang="en-US" sz="1800" dirty="0"/>
          </a:p>
        </p:txBody>
      </p:sp>
      <p:sp>
        <p:nvSpPr>
          <p:cNvPr id="34" name="右箭头 33"/>
          <p:cNvSpPr/>
          <p:nvPr/>
        </p:nvSpPr>
        <p:spPr>
          <a:xfrm>
            <a:off x="865872" y="2153221"/>
            <a:ext cx="987779"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14908" y="4804329"/>
            <a:ext cx="987779"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3023923" y="4785954"/>
            <a:ext cx="987779"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a:off x="6053890" y="4826916"/>
            <a:ext cx="987779" cy="267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Object 28"/>
          <p:cNvGraphicFramePr>
            <a:graphicFrameLocks noChangeAspect="1"/>
          </p:cNvGraphicFramePr>
          <p:nvPr/>
        </p:nvGraphicFramePr>
        <p:xfrm>
          <a:off x="6079466" y="5094583"/>
          <a:ext cx="936625" cy="404813"/>
        </p:xfrm>
        <a:graphic>
          <a:graphicData uri="http://schemas.openxmlformats.org/presentationml/2006/ole">
            <mc:AlternateContent xmlns:mc="http://schemas.openxmlformats.org/markup-compatibility/2006">
              <mc:Choice xmlns:v="urn:schemas-microsoft-com:vml" Requires="v">
                <p:oleObj spid="_x0000_s819449" name="Equation" r:id="rId22" imgW="469800" imgH="203040" progId="Equation.DSMT4">
                  <p:embed/>
                </p:oleObj>
              </mc:Choice>
              <mc:Fallback>
                <p:oleObj name="Equation" r:id="rId22" imgW="469800" imgH="20304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79466" y="5094583"/>
                        <a:ext cx="936625" cy="4048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文本框 38"/>
          <p:cNvSpPr txBox="1"/>
          <p:nvPr/>
        </p:nvSpPr>
        <p:spPr>
          <a:xfrm>
            <a:off x="5872666" y="4094836"/>
            <a:ext cx="1589434" cy="584775"/>
          </a:xfrm>
          <a:prstGeom prst="rect">
            <a:avLst/>
          </a:prstGeom>
          <a:noFill/>
        </p:spPr>
        <p:txBody>
          <a:bodyPr wrap="square" rtlCol="0">
            <a:spAutoFit/>
          </a:bodyPr>
          <a:lstStyle/>
          <a:p>
            <a:r>
              <a:rPr lang="en-US" altLang="zh-CN" sz="1600" dirty="0"/>
              <a:t>Power-law transforming</a:t>
            </a:r>
            <a:endParaRPr lang="zh-CN" altLang="en-US" sz="1600" dirty="0"/>
          </a:p>
        </p:txBody>
      </p:sp>
    </p:spTree>
    <p:extLst>
      <p:ext uri="{BB962C8B-B14F-4D97-AF65-F5344CB8AC3E}">
        <p14:creationId xmlns:p14="http://schemas.microsoft.com/office/powerpoint/2010/main" val="3743598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反转变换</a:t>
            </a:r>
          </a:p>
        </p:txBody>
      </p:sp>
      <p:sp>
        <p:nvSpPr>
          <p:cNvPr id="3" name="内容占位符 2"/>
          <p:cNvSpPr>
            <a:spLocks noGrp="1"/>
          </p:cNvSpPr>
          <p:nvPr>
            <p:ph idx="1"/>
          </p:nvPr>
        </p:nvSpPr>
        <p:spPr/>
        <p:txBody>
          <a:bodyPr/>
          <a:lstStyle/>
          <a:p>
            <a:r>
              <a:rPr lang="zh-CN" altLang="en-US" dirty="0">
                <a:solidFill>
                  <a:srgbClr val="FF0000"/>
                </a:solidFill>
                <a:latin typeface="微软雅黑" panose="020B0503020204020204" pitchFamily="34" charset="-122"/>
                <a:ea typeface="微软雅黑" panose="020B0503020204020204" pitchFamily="34" charset="-122"/>
              </a:rPr>
              <a:t>反转变换     </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适于处理增强嵌入于图像暗色区域的白色或灰色细节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特别是当黑色面积占主导地位时</a:t>
            </a:r>
            <a:r>
              <a:rPr lang="en-US" altLang="zh-CN"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a:solidFill>
                  <a:srgbClr val="000000"/>
                </a:solidFill>
              </a:rPr>
              <a:t>3.2  </a:t>
            </a:r>
            <a:r>
              <a:rPr lang="zh-CN" altLang="en-US" dirty="0">
                <a:solidFill>
                  <a:srgbClr val="000000"/>
                </a:solidFill>
              </a:rPr>
              <a:t>基本灰度变换</a:t>
            </a:r>
            <a:endParaRPr lang="zh-CN" altLang="en-US"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1" y="3097574"/>
            <a:ext cx="6539117" cy="310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
          <p:cNvSpPr txBox="1">
            <a:spLocks noChangeArrowheads="1"/>
          </p:cNvSpPr>
          <p:nvPr/>
        </p:nvSpPr>
        <p:spPr bwMode="auto">
          <a:xfrm>
            <a:off x="3785183" y="6311374"/>
            <a:ext cx="1566752" cy="371513"/>
          </a:xfrm>
          <a:prstGeom prst="rect">
            <a:avLst/>
          </a:prstGeom>
          <a:noFill/>
          <a:ln>
            <a:noFill/>
          </a:ln>
          <a:effectLst/>
        </p:spPr>
        <p:txBody>
          <a:bodyPr wrap="none" lIns="90000" tIns="46800" rIns="90000" bIns="46800">
            <a:spAutoFit/>
          </a:bodyPr>
          <a:lstStyle/>
          <a:p>
            <a:r>
              <a:rPr kumimoji="1" lang="zh-CN" altLang="en-US" sz="1800" dirty="0">
                <a:latin typeface="微软雅黑" panose="020B0503020204020204" pitchFamily="34" charset="-122"/>
                <a:ea typeface="微软雅黑" panose="020B0503020204020204" pitchFamily="34" charset="-122"/>
              </a:rPr>
              <a:t>灰度反转图像</a:t>
            </a:r>
          </a:p>
        </p:txBody>
      </p:sp>
      <p:pic>
        <p:nvPicPr>
          <p:cNvPr id="9" name="图片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5560" y="2173620"/>
            <a:ext cx="1472184" cy="175260"/>
          </a:xfrm>
          <a:prstGeom prst="rect">
            <a:avLst/>
          </a:prstGeom>
        </p:spPr>
      </p:pic>
    </p:spTree>
    <p:extLst>
      <p:ext uri="{BB962C8B-B14F-4D97-AF65-F5344CB8AC3E}">
        <p14:creationId xmlns:p14="http://schemas.microsoft.com/office/powerpoint/2010/main" val="42481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结果对比：</a:t>
            </a:r>
          </a:p>
          <a:p>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3.7  </a:t>
            </a:r>
            <a:r>
              <a:rPr lang="zh-CN" altLang="en-US" dirty="0"/>
              <a:t>混合空间增强法</a:t>
            </a:r>
          </a:p>
          <a:p>
            <a:endParaRPr lang="zh-CN" altLang="en-US" dirty="0"/>
          </a:p>
        </p:txBody>
      </p:sp>
      <p:pic>
        <p:nvPicPr>
          <p:cNvPr id="5" name="图片 4"/>
          <p:cNvPicPr>
            <a:picLocks noChangeAspect="1"/>
          </p:cNvPicPr>
          <p:nvPr/>
        </p:nvPicPr>
        <p:blipFill>
          <a:blip r:embed="rId2"/>
          <a:stretch>
            <a:fillRect/>
          </a:stretch>
        </p:blipFill>
        <p:spPr>
          <a:xfrm>
            <a:off x="2051720" y="1370087"/>
            <a:ext cx="2905125" cy="4619625"/>
          </a:xfrm>
          <a:prstGeom prst="rect">
            <a:avLst/>
          </a:prstGeom>
        </p:spPr>
      </p:pic>
      <p:pic>
        <p:nvPicPr>
          <p:cNvPr id="6" name="图片 5"/>
          <p:cNvPicPr>
            <a:picLocks noChangeAspect="1"/>
          </p:cNvPicPr>
          <p:nvPr/>
        </p:nvPicPr>
        <p:blipFill>
          <a:blip r:embed="rId3"/>
          <a:stretch>
            <a:fillRect/>
          </a:stretch>
        </p:blipFill>
        <p:spPr>
          <a:xfrm>
            <a:off x="5213102" y="1370086"/>
            <a:ext cx="2867025" cy="4619625"/>
          </a:xfrm>
          <a:prstGeom prst="rect">
            <a:avLst/>
          </a:prstGeom>
        </p:spPr>
      </p:pic>
    </p:spTree>
    <p:extLst>
      <p:ext uri="{BB962C8B-B14F-4D97-AF65-F5344CB8AC3E}">
        <p14:creationId xmlns:p14="http://schemas.microsoft.com/office/powerpoint/2010/main" val="2472547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空域滤波器</a:t>
            </a:r>
            <a:endParaRPr lang="en-US" altLang="zh-CN" dirty="0"/>
          </a:p>
          <a:p>
            <a:pPr lvl="1"/>
            <a:r>
              <a:rPr lang="zh-CN" altLang="en-US" dirty="0"/>
              <a:t>空域过滤处理的基本概念</a:t>
            </a:r>
            <a:endParaRPr lang="en-US" altLang="zh-CN" dirty="0"/>
          </a:p>
          <a:p>
            <a:pPr lvl="2"/>
            <a:r>
              <a:rPr lang="zh-CN" altLang="en-US" dirty="0"/>
              <a:t>使用空域模板进行的图像处理，被称为空域滤波。模板本身被称为空域滤波器</a:t>
            </a:r>
            <a:endParaRPr lang="en-US" altLang="zh-CN" dirty="0"/>
          </a:p>
          <a:p>
            <a:pPr lvl="1"/>
            <a:r>
              <a:rPr lang="zh-CN" altLang="en-US" dirty="0"/>
              <a:t>空域滤波器的分类</a:t>
            </a:r>
            <a:endParaRPr lang="en-US" altLang="zh-CN" dirty="0"/>
          </a:p>
          <a:p>
            <a:pPr lvl="2"/>
            <a:r>
              <a:rPr lang="zh-CN" altLang="en-US" dirty="0"/>
              <a:t>数字形态分类</a:t>
            </a:r>
          </a:p>
        </p:txBody>
      </p:sp>
      <p:sp>
        <p:nvSpPr>
          <p:cNvPr id="4" name="文本占位符 3"/>
          <p:cNvSpPr>
            <a:spLocks noGrp="1"/>
          </p:cNvSpPr>
          <p:nvPr>
            <p:ph type="body" sz="quarter" idx="10"/>
          </p:nvPr>
        </p:nvSpPr>
        <p:spPr/>
        <p:txBody>
          <a:bodyPr/>
          <a:lstStyle/>
          <a:p>
            <a:r>
              <a:rPr lang="zh-CN" altLang="en-US" dirty="0">
                <a:solidFill>
                  <a:srgbClr val="030305"/>
                </a:solidFill>
              </a:rPr>
              <a:t>空域滤波小结</a:t>
            </a:r>
            <a:endParaRPr lang="zh-CN" altLang="en-US" dirty="0"/>
          </a:p>
          <a:p>
            <a:endParaRPr lang="zh-CN" altLang="en-US" dirty="0"/>
          </a:p>
        </p:txBody>
      </p:sp>
      <p:sp>
        <p:nvSpPr>
          <p:cNvPr id="6" name="左大括号 5"/>
          <p:cNvSpPr/>
          <p:nvPr/>
        </p:nvSpPr>
        <p:spPr>
          <a:xfrm>
            <a:off x="2623556" y="3730042"/>
            <a:ext cx="576064"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111388" y="4394083"/>
            <a:ext cx="15121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空域过滤器</a:t>
            </a:r>
          </a:p>
        </p:txBody>
      </p:sp>
      <p:sp>
        <p:nvSpPr>
          <p:cNvPr id="8" name="文本框 7"/>
          <p:cNvSpPr txBox="1"/>
          <p:nvPr/>
        </p:nvSpPr>
        <p:spPr>
          <a:xfrm>
            <a:off x="3291429" y="3549595"/>
            <a:ext cx="15121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线性过滤器</a:t>
            </a:r>
          </a:p>
        </p:txBody>
      </p:sp>
      <p:sp>
        <p:nvSpPr>
          <p:cNvPr id="9" name="文本框 8"/>
          <p:cNvSpPr txBox="1"/>
          <p:nvPr/>
        </p:nvSpPr>
        <p:spPr>
          <a:xfrm>
            <a:off x="3182852" y="5253413"/>
            <a:ext cx="172819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非线性过滤器</a:t>
            </a:r>
          </a:p>
        </p:txBody>
      </p:sp>
      <p:sp>
        <p:nvSpPr>
          <p:cNvPr id="10" name="左大括号 9"/>
          <p:cNvSpPr/>
          <p:nvPr/>
        </p:nvSpPr>
        <p:spPr>
          <a:xfrm>
            <a:off x="4891586" y="3060877"/>
            <a:ext cx="648072"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左大括号 10"/>
          <p:cNvSpPr/>
          <p:nvPr/>
        </p:nvSpPr>
        <p:spPr>
          <a:xfrm>
            <a:off x="4902152" y="4709377"/>
            <a:ext cx="648072"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2" name="对象 11"/>
          <p:cNvGraphicFramePr>
            <a:graphicFrameLocks noChangeAspect="1"/>
          </p:cNvGraphicFramePr>
          <p:nvPr/>
        </p:nvGraphicFramePr>
        <p:xfrm>
          <a:off x="5166129" y="3128971"/>
          <a:ext cx="127000" cy="215900"/>
        </p:xfrm>
        <a:graphic>
          <a:graphicData uri="http://schemas.openxmlformats.org/presentationml/2006/ole">
            <mc:AlternateContent xmlns:mc="http://schemas.openxmlformats.org/markup-compatibility/2006">
              <mc:Choice xmlns:v="urn:schemas-microsoft-com:vml" Requires="v">
                <p:oleObj spid="_x0000_s820256" name="公式" r:id="rId3" imgW="126720" imgH="215640" progId="Equation.3">
                  <p:embed/>
                </p:oleObj>
              </mc:Choice>
              <mc:Fallback>
                <p:oleObj name="公式" r:id="rId3" imgW="126720" imgH="215640" progId="Equation.3">
                  <p:embed/>
                  <p:pic>
                    <p:nvPicPr>
                      <p:cNvPr id="0" name=""/>
                      <p:cNvPicPr/>
                      <p:nvPr/>
                    </p:nvPicPr>
                    <p:blipFill>
                      <a:blip r:embed="rId4"/>
                      <a:stretch>
                        <a:fillRect/>
                      </a:stretch>
                    </p:blipFill>
                    <p:spPr>
                      <a:xfrm>
                        <a:off x="5166129" y="3128971"/>
                        <a:ext cx="127000" cy="215900"/>
                      </a:xfrm>
                      <a:prstGeom prst="rect">
                        <a:avLst/>
                      </a:prstGeom>
                    </p:spPr>
                  </p:pic>
                </p:oleObj>
              </mc:Fallback>
            </mc:AlternateContent>
          </a:graphicData>
        </a:graphic>
      </p:graphicFrame>
      <p:sp>
        <p:nvSpPr>
          <p:cNvPr id="13" name="文本框 12"/>
          <p:cNvSpPr txBox="1"/>
          <p:nvPr/>
        </p:nvSpPr>
        <p:spPr>
          <a:xfrm>
            <a:off x="5580112" y="2895143"/>
            <a:ext cx="71883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高通</a:t>
            </a:r>
          </a:p>
        </p:txBody>
      </p:sp>
      <p:sp>
        <p:nvSpPr>
          <p:cNvPr id="14" name="文本框 13"/>
          <p:cNvSpPr txBox="1"/>
          <p:nvPr/>
        </p:nvSpPr>
        <p:spPr>
          <a:xfrm>
            <a:off x="5580112" y="4156966"/>
            <a:ext cx="718830" cy="400110"/>
          </a:xfrm>
          <a:prstGeom prst="rect">
            <a:avLst/>
          </a:prstGeom>
          <a:noFill/>
        </p:spPr>
        <p:txBody>
          <a:bodyPr wrap="square" rtlCol="0">
            <a:spAutoFit/>
          </a:bodyPr>
          <a:lstStyle/>
          <a:p>
            <a:r>
              <a:rPr lang="zh-CN" altLang="en-US" sz="2000" dirty="0">
                <a:solidFill>
                  <a:srgbClr val="0A3B7E"/>
                </a:solidFill>
                <a:latin typeface="微软雅黑" panose="020B0503020204020204" pitchFamily="34" charset="-122"/>
                <a:ea typeface="微软雅黑" panose="020B0503020204020204" pitchFamily="34" charset="-122"/>
              </a:rPr>
              <a:t>带通</a:t>
            </a:r>
          </a:p>
        </p:txBody>
      </p:sp>
      <p:sp>
        <p:nvSpPr>
          <p:cNvPr id="15" name="文本框 14"/>
          <p:cNvSpPr txBox="1"/>
          <p:nvPr/>
        </p:nvSpPr>
        <p:spPr>
          <a:xfrm>
            <a:off x="5580112" y="3508727"/>
            <a:ext cx="71883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低通</a:t>
            </a:r>
          </a:p>
        </p:txBody>
      </p:sp>
      <p:sp>
        <p:nvSpPr>
          <p:cNvPr id="16" name="文本框 15"/>
          <p:cNvSpPr txBox="1"/>
          <p:nvPr/>
        </p:nvSpPr>
        <p:spPr>
          <a:xfrm>
            <a:off x="5580112" y="4557076"/>
            <a:ext cx="103346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最大值</a:t>
            </a:r>
          </a:p>
        </p:txBody>
      </p:sp>
      <p:sp>
        <p:nvSpPr>
          <p:cNvPr id="17" name="文本框 16"/>
          <p:cNvSpPr txBox="1"/>
          <p:nvPr/>
        </p:nvSpPr>
        <p:spPr>
          <a:xfrm>
            <a:off x="5555090" y="5157241"/>
            <a:ext cx="105848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最小值</a:t>
            </a:r>
          </a:p>
        </p:txBody>
      </p:sp>
      <p:sp>
        <p:nvSpPr>
          <p:cNvPr id="18" name="文本框 17"/>
          <p:cNvSpPr txBox="1"/>
          <p:nvPr/>
        </p:nvSpPr>
        <p:spPr>
          <a:xfrm>
            <a:off x="5551696" y="5770825"/>
            <a:ext cx="71883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中值</a:t>
            </a:r>
          </a:p>
        </p:txBody>
      </p:sp>
    </p:spTree>
    <p:extLst>
      <p:ext uri="{BB962C8B-B14F-4D97-AF65-F5344CB8AC3E}">
        <p14:creationId xmlns:p14="http://schemas.microsoft.com/office/powerpoint/2010/main" val="1381471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线性滤波器的定义</a:t>
            </a:r>
            <a:endParaRPr lang="en-US" altLang="zh-CN" dirty="0"/>
          </a:p>
          <a:p>
            <a:pPr lvl="1"/>
            <a:r>
              <a:rPr lang="zh-CN" altLang="en-US" dirty="0"/>
              <a:t>线性滤波器是线性系统和频域滤波概念在空域的自然延伸。其特征是结果像素值的计算由下列公式定义：</a:t>
            </a:r>
            <a:endParaRPr lang="en-US" altLang="zh-CN" dirty="0"/>
          </a:p>
          <a:p>
            <a:pPr lvl="1"/>
            <a:endParaRPr lang="en-US" altLang="zh-CN" dirty="0"/>
          </a:p>
          <a:p>
            <a:pPr lvl="1"/>
            <a:endParaRPr lang="en-US" altLang="zh-CN" dirty="0"/>
          </a:p>
          <a:p>
            <a:pPr lvl="1"/>
            <a:endParaRPr lang="en-US" altLang="zh-CN" dirty="0"/>
          </a:p>
          <a:p>
            <a:pPr lvl="1"/>
            <a:r>
              <a:rPr lang="zh-CN" altLang="en-US" dirty="0"/>
              <a:t>其中：                                                             </a:t>
            </a:r>
            <a:endParaRPr lang="en-US" altLang="zh-CN" dirty="0"/>
          </a:p>
          <a:p>
            <a:pPr lvl="3"/>
            <a:r>
              <a:rPr lang="en-US" altLang="zh-CN" dirty="0"/>
              <a:t>		</a:t>
            </a:r>
            <a:endParaRPr lang="zh-CN" altLang="en-US" dirty="0"/>
          </a:p>
        </p:txBody>
      </p:sp>
      <p:sp>
        <p:nvSpPr>
          <p:cNvPr id="4" name="文本占位符 3"/>
          <p:cNvSpPr>
            <a:spLocks noGrp="1"/>
          </p:cNvSpPr>
          <p:nvPr>
            <p:ph type="body" sz="quarter" idx="10"/>
          </p:nvPr>
        </p:nvSpPr>
        <p:spPr/>
        <p:txBody>
          <a:bodyPr/>
          <a:lstStyle/>
          <a:p>
            <a:r>
              <a:rPr lang="zh-CN" altLang="en-US" dirty="0">
                <a:solidFill>
                  <a:srgbClr val="030305"/>
                </a:solidFill>
              </a:rPr>
              <a:t>空域滤波小结</a:t>
            </a:r>
            <a:endParaRPr lang="zh-CN" altLang="en-US" dirty="0"/>
          </a:p>
          <a:p>
            <a:endParaRPr lang="zh-CN" altLang="en-US" dirty="0"/>
          </a:p>
        </p:txBody>
      </p:sp>
      <p:graphicFrame>
        <p:nvGraphicFramePr>
          <p:cNvPr id="6" name="对象 5"/>
          <p:cNvGraphicFramePr>
            <a:graphicFrameLocks noChangeAspect="1"/>
          </p:cNvGraphicFramePr>
          <p:nvPr/>
        </p:nvGraphicFramePr>
        <p:xfrm>
          <a:off x="2339751" y="2708919"/>
          <a:ext cx="4312000" cy="504000"/>
        </p:xfrm>
        <a:graphic>
          <a:graphicData uri="http://schemas.openxmlformats.org/presentationml/2006/ole">
            <mc:AlternateContent xmlns:mc="http://schemas.openxmlformats.org/markup-compatibility/2006">
              <mc:Choice xmlns:v="urn:schemas-microsoft-com:vml" Requires="v">
                <p:oleObj spid="_x0000_s822382" name="公式" r:id="rId3" imgW="1955520" imgH="228600" progId="Equation.3">
                  <p:embed/>
                </p:oleObj>
              </mc:Choice>
              <mc:Fallback>
                <p:oleObj name="公式" r:id="rId3" imgW="1955520" imgH="228600" progId="Equation.3">
                  <p:embed/>
                  <p:pic>
                    <p:nvPicPr>
                      <p:cNvPr id="0" name=""/>
                      <p:cNvPicPr/>
                      <p:nvPr/>
                    </p:nvPicPr>
                    <p:blipFill>
                      <a:blip r:embed="rId4"/>
                      <a:stretch>
                        <a:fillRect/>
                      </a:stretch>
                    </p:blipFill>
                    <p:spPr>
                      <a:xfrm>
                        <a:off x="2339751" y="2708919"/>
                        <a:ext cx="4312000" cy="504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63340513"/>
              </p:ext>
            </p:extLst>
          </p:nvPr>
        </p:nvGraphicFramePr>
        <p:xfrm>
          <a:off x="2950208" y="3608330"/>
          <a:ext cx="419100" cy="504825"/>
        </p:xfrm>
        <a:graphic>
          <a:graphicData uri="http://schemas.openxmlformats.org/presentationml/2006/ole">
            <mc:AlternateContent xmlns:mc="http://schemas.openxmlformats.org/markup-compatibility/2006">
              <mc:Choice xmlns:v="urn:schemas-microsoft-com:vml" Requires="v">
                <p:oleObj spid="_x0000_s822383" name="公式" r:id="rId5" imgW="190440" imgH="228600" progId="Equation.3">
                  <p:embed/>
                </p:oleObj>
              </mc:Choice>
              <mc:Fallback>
                <p:oleObj name="公式" r:id="rId5" imgW="190440" imgH="228600" progId="Equation.3">
                  <p:embed/>
                  <p:pic>
                    <p:nvPicPr>
                      <p:cNvPr id="0" name=""/>
                      <p:cNvPicPr/>
                      <p:nvPr/>
                    </p:nvPicPr>
                    <p:blipFill>
                      <a:blip r:embed="rId6"/>
                      <a:stretch>
                        <a:fillRect/>
                      </a:stretch>
                    </p:blipFill>
                    <p:spPr>
                      <a:xfrm>
                        <a:off x="2950208" y="3608330"/>
                        <a:ext cx="419100" cy="504825"/>
                      </a:xfrm>
                      <a:prstGeom prst="rect">
                        <a:avLst/>
                      </a:prstGeom>
                    </p:spPr>
                  </p:pic>
                </p:oleObj>
              </mc:Fallback>
            </mc:AlternateContent>
          </a:graphicData>
        </a:graphic>
      </p:graphicFrame>
      <p:sp>
        <p:nvSpPr>
          <p:cNvPr id="9" name="文本框 8"/>
          <p:cNvSpPr txBox="1"/>
          <p:nvPr/>
        </p:nvSpPr>
        <p:spPr>
          <a:xfrm>
            <a:off x="3388141" y="3713045"/>
            <a:ext cx="172819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是模板的系数</a:t>
            </a:r>
          </a:p>
        </p:txBody>
      </p:sp>
      <p:graphicFrame>
        <p:nvGraphicFramePr>
          <p:cNvPr id="10" name="对象 9"/>
          <p:cNvGraphicFramePr>
            <a:graphicFrameLocks noChangeAspect="1"/>
          </p:cNvGraphicFramePr>
          <p:nvPr>
            <p:extLst>
              <p:ext uri="{D42A27DB-BD31-4B8C-83A1-F6EECF244321}">
                <p14:modId xmlns:p14="http://schemas.microsoft.com/office/powerpoint/2010/main" val="1073013109"/>
              </p:ext>
            </p:extLst>
          </p:nvPr>
        </p:nvGraphicFramePr>
        <p:xfrm>
          <a:off x="2950208" y="4300012"/>
          <a:ext cx="392000" cy="504000"/>
        </p:xfrm>
        <a:graphic>
          <a:graphicData uri="http://schemas.openxmlformats.org/presentationml/2006/ole">
            <mc:AlternateContent xmlns:mc="http://schemas.openxmlformats.org/markup-compatibility/2006">
              <mc:Choice xmlns:v="urn:schemas-microsoft-com:vml" Requires="v">
                <p:oleObj spid="_x0000_s822384" name="公式" r:id="rId7" imgW="177480" imgH="228600" progId="Equation.3">
                  <p:embed/>
                </p:oleObj>
              </mc:Choice>
              <mc:Fallback>
                <p:oleObj name="公式" r:id="rId7" imgW="177480" imgH="228600" progId="Equation.3">
                  <p:embed/>
                  <p:pic>
                    <p:nvPicPr>
                      <p:cNvPr id="0" name=""/>
                      <p:cNvPicPr/>
                      <p:nvPr/>
                    </p:nvPicPr>
                    <p:blipFill>
                      <a:blip r:embed="rId8"/>
                      <a:stretch>
                        <a:fillRect/>
                      </a:stretch>
                    </p:blipFill>
                    <p:spPr>
                      <a:xfrm>
                        <a:off x="2950208" y="4300012"/>
                        <a:ext cx="392000" cy="504000"/>
                      </a:xfrm>
                      <a:prstGeom prst="rect">
                        <a:avLst/>
                      </a:prstGeom>
                    </p:spPr>
                  </p:pic>
                </p:oleObj>
              </mc:Fallback>
            </mc:AlternateContent>
          </a:graphicData>
        </a:graphic>
      </p:graphicFrame>
      <p:sp>
        <p:nvSpPr>
          <p:cNvPr id="12" name="文本框 11"/>
          <p:cNvSpPr txBox="1"/>
          <p:nvPr/>
        </p:nvSpPr>
        <p:spPr>
          <a:xfrm>
            <a:off x="3376898" y="4365378"/>
            <a:ext cx="263398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是被计算像素及其邻域像素的值</a:t>
            </a:r>
          </a:p>
        </p:txBody>
      </p:sp>
    </p:spTree>
    <p:extLst>
      <p:ext uri="{BB962C8B-B14F-4D97-AF65-F5344CB8AC3E}">
        <p14:creationId xmlns:p14="http://schemas.microsoft.com/office/powerpoint/2010/main" val="1711035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主要线性空域滤波器</a:t>
            </a:r>
            <a:endParaRPr lang="en-US" altLang="zh-CN" dirty="0"/>
          </a:p>
          <a:p>
            <a:endParaRPr lang="en-US" altLang="zh-CN" dirty="0"/>
          </a:p>
          <a:p>
            <a:pPr lvl="1"/>
            <a:r>
              <a:rPr lang="zh-CN" altLang="en-US" dirty="0"/>
              <a:t>平滑滤波器</a:t>
            </a:r>
            <a:endParaRPr lang="en-US" altLang="zh-CN" dirty="0"/>
          </a:p>
          <a:p>
            <a:pPr lvl="2"/>
            <a:r>
              <a:rPr lang="zh-CN" altLang="en-US" dirty="0"/>
              <a:t>主要用途：钝化图像、去除噪音</a:t>
            </a:r>
            <a:endParaRPr lang="en-US" altLang="zh-CN" dirty="0"/>
          </a:p>
          <a:p>
            <a:pPr lvl="2"/>
            <a:endParaRPr lang="en-US" altLang="zh-CN" dirty="0"/>
          </a:p>
          <a:p>
            <a:pPr lvl="1"/>
            <a:r>
              <a:rPr lang="zh-CN" altLang="en-US" dirty="0"/>
              <a:t>锐化滤波器</a:t>
            </a:r>
            <a:endParaRPr lang="en-US" altLang="zh-CN" dirty="0"/>
          </a:p>
          <a:p>
            <a:pPr lvl="2"/>
            <a:r>
              <a:rPr lang="zh-CN" altLang="en-US" dirty="0"/>
              <a:t>主要用途：边缘增强、边缘提取</a:t>
            </a:r>
            <a:endParaRPr lang="en-US" altLang="zh-CN" dirty="0"/>
          </a:p>
          <a:p>
            <a:pPr lvl="2"/>
            <a:endParaRPr lang="en-US" altLang="zh-CN" dirty="0"/>
          </a:p>
          <a:p>
            <a:pPr lvl="1"/>
            <a:r>
              <a:rPr lang="zh-CN" altLang="en-US" dirty="0"/>
              <a:t>带通滤波器</a:t>
            </a:r>
            <a:endParaRPr lang="en-US" altLang="zh-CN" dirty="0"/>
          </a:p>
          <a:p>
            <a:pPr lvl="2"/>
            <a:r>
              <a:rPr lang="zh-CN" altLang="en-US" dirty="0"/>
              <a:t>主要用途：删除特定频率、增强中很少用</a:t>
            </a:r>
            <a:endParaRPr lang="en-US" altLang="zh-CN" dirty="0"/>
          </a:p>
          <a:p>
            <a:pPr lvl="1"/>
            <a:endParaRPr lang="zh-CN" altLang="en-US" dirty="0"/>
          </a:p>
        </p:txBody>
      </p:sp>
      <p:sp>
        <p:nvSpPr>
          <p:cNvPr id="4" name="文本占位符 3"/>
          <p:cNvSpPr>
            <a:spLocks noGrp="1"/>
          </p:cNvSpPr>
          <p:nvPr>
            <p:ph type="body" sz="quarter" idx="10"/>
          </p:nvPr>
        </p:nvSpPr>
        <p:spPr/>
        <p:txBody>
          <a:bodyPr/>
          <a:lstStyle/>
          <a:p>
            <a:r>
              <a:rPr lang="zh-CN" altLang="en-US" dirty="0">
                <a:solidFill>
                  <a:srgbClr val="030305"/>
                </a:solidFill>
              </a:rPr>
              <a:t>空域滤波小结</a:t>
            </a:r>
            <a:endParaRPr lang="zh-CN" altLang="en-US" dirty="0"/>
          </a:p>
          <a:p>
            <a:endParaRPr lang="zh-CN" altLang="en-US" dirty="0"/>
          </a:p>
        </p:txBody>
      </p:sp>
    </p:spTree>
    <p:extLst>
      <p:ext uri="{BB962C8B-B14F-4D97-AF65-F5344CB8AC3E}">
        <p14:creationId xmlns:p14="http://schemas.microsoft.com/office/powerpoint/2010/main" val="7589841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非线性过滤器的定义</a:t>
            </a:r>
            <a:endParaRPr lang="en-US" altLang="zh-CN" dirty="0"/>
          </a:p>
          <a:p>
            <a:pPr lvl="1"/>
            <a:r>
              <a:rPr lang="zh-CN" altLang="en-US" dirty="0"/>
              <a:t>使用模板进行结果像素值的计算，结果值直接取决于像素邻域的值，而不使用乘积和的计算</a:t>
            </a:r>
            <a:endParaRPr lang="en-US" altLang="zh-CN" dirty="0"/>
          </a:p>
          <a:p>
            <a:r>
              <a:rPr lang="zh-CN" altLang="en-US" dirty="0"/>
              <a:t>主要非线性滤波器</a:t>
            </a:r>
            <a:endParaRPr lang="en-US" altLang="zh-CN" dirty="0"/>
          </a:p>
          <a:p>
            <a:pPr lvl="1"/>
            <a:r>
              <a:rPr lang="zh-CN" altLang="en-US" dirty="0"/>
              <a:t>中值滤波</a:t>
            </a:r>
            <a:endParaRPr lang="en-US" altLang="zh-CN" dirty="0"/>
          </a:p>
          <a:p>
            <a:pPr lvl="2"/>
            <a:r>
              <a:rPr lang="zh-CN" altLang="en-US" dirty="0"/>
              <a:t>主要用途：钝化图像、去除噪音</a:t>
            </a:r>
            <a:endParaRPr lang="en-US" altLang="zh-CN" dirty="0"/>
          </a:p>
          <a:p>
            <a:pPr lvl="2"/>
            <a:r>
              <a:rPr lang="zh-CN" altLang="en-US" dirty="0"/>
              <a:t>计算公式：</a:t>
            </a:r>
            <a:endParaRPr lang="en-US" altLang="zh-CN" dirty="0"/>
          </a:p>
          <a:p>
            <a:pPr lvl="1"/>
            <a:r>
              <a:rPr lang="zh-CN" altLang="en-US" dirty="0"/>
              <a:t>最大值滤波</a:t>
            </a:r>
            <a:endParaRPr lang="en-US" altLang="zh-CN" dirty="0"/>
          </a:p>
          <a:p>
            <a:pPr lvl="2"/>
            <a:r>
              <a:rPr lang="zh-CN" altLang="en-US" dirty="0"/>
              <a:t>主要用途：寻找最亮点</a:t>
            </a:r>
            <a:endParaRPr lang="en-US" altLang="zh-CN" dirty="0"/>
          </a:p>
          <a:p>
            <a:pPr lvl="2"/>
            <a:r>
              <a:rPr lang="zh-CN" altLang="en-US" dirty="0"/>
              <a:t>计算公式：</a:t>
            </a:r>
            <a:endParaRPr lang="en-US" altLang="zh-CN" dirty="0"/>
          </a:p>
          <a:p>
            <a:pPr lvl="1"/>
            <a:r>
              <a:rPr lang="zh-CN" altLang="en-US" dirty="0"/>
              <a:t>最小值滤波</a:t>
            </a:r>
            <a:endParaRPr lang="en-US" altLang="zh-CN" dirty="0"/>
          </a:p>
          <a:p>
            <a:pPr lvl="2"/>
            <a:r>
              <a:rPr lang="zh-CN" altLang="en-US" dirty="0"/>
              <a:t>主要用途：寻找最暗点</a:t>
            </a:r>
            <a:endParaRPr lang="en-US" altLang="zh-CN" dirty="0"/>
          </a:p>
          <a:p>
            <a:pPr lvl="2"/>
            <a:r>
              <a:rPr lang="zh-CN" altLang="en-US" dirty="0"/>
              <a:t>计算公式：</a:t>
            </a:r>
          </a:p>
          <a:p>
            <a:pPr lvl="1"/>
            <a:endParaRPr lang="zh-CN" altLang="en-US" dirty="0"/>
          </a:p>
        </p:txBody>
      </p:sp>
      <p:sp>
        <p:nvSpPr>
          <p:cNvPr id="4" name="文本占位符 3"/>
          <p:cNvSpPr>
            <a:spLocks noGrp="1"/>
          </p:cNvSpPr>
          <p:nvPr>
            <p:ph type="body" sz="quarter" idx="10"/>
          </p:nvPr>
        </p:nvSpPr>
        <p:spPr/>
        <p:txBody>
          <a:bodyPr/>
          <a:lstStyle/>
          <a:p>
            <a:r>
              <a:rPr lang="zh-CN" altLang="en-US" dirty="0">
                <a:solidFill>
                  <a:srgbClr val="030305"/>
                </a:solidFill>
              </a:rPr>
              <a:t>空域滤波小结</a:t>
            </a:r>
            <a:endParaRPr lang="zh-CN" altLang="en-US" dirty="0"/>
          </a:p>
          <a:p>
            <a:endParaRPr lang="zh-CN" altLang="en-US" dirty="0"/>
          </a:p>
        </p:txBody>
      </p:sp>
      <p:graphicFrame>
        <p:nvGraphicFramePr>
          <p:cNvPr id="11" name="内容占位符 6"/>
          <p:cNvGraphicFramePr>
            <a:graphicFrameLocks noChangeAspect="1"/>
          </p:cNvGraphicFramePr>
          <p:nvPr>
            <p:extLst>
              <p:ext uri="{D42A27DB-BD31-4B8C-83A1-F6EECF244321}">
                <p14:modId xmlns:p14="http://schemas.microsoft.com/office/powerpoint/2010/main" val="2363897565"/>
              </p:ext>
            </p:extLst>
          </p:nvPr>
        </p:nvGraphicFramePr>
        <p:xfrm>
          <a:off x="2699792" y="3573016"/>
          <a:ext cx="4105945" cy="464928"/>
        </p:xfrm>
        <a:graphic>
          <a:graphicData uri="http://schemas.openxmlformats.org/presentationml/2006/ole">
            <mc:AlternateContent xmlns:mc="http://schemas.openxmlformats.org/markup-compatibility/2006">
              <mc:Choice xmlns:v="urn:schemas-microsoft-com:vml" Requires="v">
                <p:oleObj spid="_x0000_s823372" name="公式" r:id="rId3" imgW="2019240" imgH="228600" progId="Equation.3">
                  <p:embed/>
                </p:oleObj>
              </mc:Choice>
              <mc:Fallback>
                <p:oleObj name="公式" r:id="rId3" imgW="2019240" imgH="228600" progId="Equation.3">
                  <p:embed/>
                  <p:pic>
                    <p:nvPicPr>
                      <p:cNvPr id="0" name=""/>
                      <p:cNvPicPr/>
                      <p:nvPr/>
                    </p:nvPicPr>
                    <p:blipFill>
                      <a:blip r:embed="rId4"/>
                      <a:stretch>
                        <a:fillRect/>
                      </a:stretch>
                    </p:blipFill>
                    <p:spPr>
                      <a:xfrm>
                        <a:off x="2699792" y="3573016"/>
                        <a:ext cx="4105945" cy="464928"/>
                      </a:xfrm>
                      <a:prstGeom prst="rect">
                        <a:avLst/>
                      </a:prstGeom>
                    </p:spPr>
                  </p:pic>
                </p:oleObj>
              </mc:Fallback>
            </mc:AlternateContent>
          </a:graphicData>
        </a:graphic>
      </p:graphicFrame>
      <p:graphicFrame>
        <p:nvGraphicFramePr>
          <p:cNvPr id="12" name="内容占位符 6"/>
          <p:cNvGraphicFramePr>
            <a:graphicFrameLocks noChangeAspect="1"/>
          </p:cNvGraphicFramePr>
          <p:nvPr>
            <p:extLst>
              <p:ext uri="{D42A27DB-BD31-4B8C-83A1-F6EECF244321}">
                <p14:modId xmlns:p14="http://schemas.microsoft.com/office/powerpoint/2010/main" val="3208326814"/>
              </p:ext>
            </p:extLst>
          </p:nvPr>
        </p:nvGraphicFramePr>
        <p:xfrm>
          <a:off x="2699792" y="4504603"/>
          <a:ext cx="4105945" cy="464928"/>
        </p:xfrm>
        <a:graphic>
          <a:graphicData uri="http://schemas.openxmlformats.org/presentationml/2006/ole">
            <mc:AlternateContent xmlns:mc="http://schemas.openxmlformats.org/markup-compatibility/2006">
              <mc:Choice xmlns:v="urn:schemas-microsoft-com:vml" Requires="v">
                <p:oleObj spid="_x0000_s823373" name="公式" r:id="rId5" imgW="2019240" imgH="228600" progId="Equation.3">
                  <p:embed/>
                </p:oleObj>
              </mc:Choice>
              <mc:Fallback>
                <p:oleObj name="公式" r:id="rId5" imgW="2019240" imgH="228600" progId="Equation.3">
                  <p:embed/>
                  <p:pic>
                    <p:nvPicPr>
                      <p:cNvPr id="0" name=""/>
                      <p:cNvPicPr/>
                      <p:nvPr/>
                    </p:nvPicPr>
                    <p:blipFill>
                      <a:blip r:embed="rId6"/>
                      <a:stretch>
                        <a:fillRect/>
                      </a:stretch>
                    </p:blipFill>
                    <p:spPr>
                      <a:xfrm>
                        <a:off x="2699792" y="4504603"/>
                        <a:ext cx="4105945" cy="464928"/>
                      </a:xfrm>
                      <a:prstGeom prst="rect">
                        <a:avLst/>
                      </a:prstGeom>
                    </p:spPr>
                  </p:pic>
                </p:oleObj>
              </mc:Fallback>
            </mc:AlternateContent>
          </a:graphicData>
        </a:graphic>
      </p:graphicFrame>
      <p:graphicFrame>
        <p:nvGraphicFramePr>
          <p:cNvPr id="13" name="内容占位符 6"/>
          <p:cNvGraphicFramePr>
            <a:graphicFrameLocks noChangeAspect="1"/>
          </p:cNvGraphicFramePr>
          <p:nvPr>
            <p:extLst>
              <p:ext uri="{D42A27DB-BD31-4B8C-83A1-F6EECF244321}">
                <p14:modId xmlns:p14="http://schemas.microsoft.com/office/powerpoint/2010/main" val="4198080777"/>
              </p:ext>
            </p:extLst>
          </p:nvPr>
        </p:nvGraphicFramePr>
        <p:xfrm>
          <a:off x="2699792" y="5436190"/>
          <a:ext cx="4105945" cy="464928"/>
        </p:xfrm>
        <a:graphic>
          <a:graphicData uri="http://schemas.openxmlformats.org/presentationml/2006/ole">
            <mc:AlternateContent xmlns:mc="http://schemas.openxmlformats.org/markup-compatibility/2006">
              <mc:Choice xmlns:v="urn:schemas-microsoft-com:vml" Requires="v">
                <p:oleObj spid="_x0000_s823374" name="公式" r:id="rId7" imgW="2019240" imgH="228600" progId="Equation.3">
                  <p:embed/>
                </p:oleObj>
              </mc:Choice>
              <mc:Fallback>
                <p:oleObj name="公式" r:id="rId7" imgW="2019240" imgH="228600" progId="Equation.3">
                  <p:embed/>
                  <p:pic>
                    <p:nvPicPr>
                      <p:cNvPr id="0" name=""/>
                      <p:cNvPicPr/>
                      <p:nvPr/>
                    </p:nvPicPr>
                    <p:blipFill>
                      <a:blip r:embed="rId8"/>
                      <a:stretch>
                        <a:fillRect/>
                      </a:stretch>
                    </p:blipFill>
                    <p:spPr>
                      <a:xfrm>
                        <a:off x="2699792" y="5436190"/>
                        <a:ext cx="4105945" cy="464928"/>
                      </a:xfrm>
                      <a:prstGeom prst="rect">
                        <a:avLst/>
                      </a:prstGeom>
                    </p:spPr>
                  </p:pic>
                </p:oleObj>
              </mc:Fallback>
            </mc:AlternateContent>
          </a:graphicData>
        </a:graphic>
      </p:graphicFrame>
    </p:spTree>
    <p:extLst>
      <p:ext uri="{BB962C8B-B14F-4D97-AF65-F5344CB8AC3E}">
        <p14:creationId xmlns:p14="http://schemas.microsoft.com/office/powerpoint/2010/main" val="14810821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124.5"/>
  <p:tag name="ORIGINALWIDTH" val="1025.25"/>
  <p:tag name="OUTPUTDPI" val="1200"/>
  <p:tag name="LATEXADDIN" val="\documentclass{article}&#10;\usepackage{amsmath}&#10;\usepackage{color}&#10;\pagestyle{empty}&#10;\begin{document}&#10;$$g(x,y)=T[f(x,y)]$$&#10;&#10;&#10;\end{document}"/>
  <p:tag name="IGUANATEXSIZE" val="20"/>
  <p:tag name="IGUANATEXCURSOR" val="116"/>
  <p:tag name="TRANSPARENCY" val="True"/>
  <p:tag name="FILENAME" val=""/>
  <p:tag name="INPUTTYPE" val="0"/>
  <p:tag name="LATEXENGINEID" val="0"/>
  <p:tag name="TEMPFOLDER" val=".\.\"/>
</p:tagLst>
</file>

<file path=ppt/tags/tag10.xml><?xml version="1.0" encoding="utf-8"?>
<p:tagLst xmlns:a="http://schemas.openxmlformats.org/drawingml/2006/main" xmlns:r="http://schemas.openxmlformats.org/officeDocument/2006/relationships" xmlns:p="http://schemas.openxmlformats.org/presentationml/2006/main">
  <p:tag name="ORIGINALHEIGHT" val="86.25"/>
  <p:tag name="ORIGINALWIDTH" val="724.5"/>
  <p:tag name="OUTPUTDPI" val="1200"/>
  <p:tag name="LATEXADDIN" val="\documentclass{article}&#10;\usepackage{amsmath}&#10;\usepackage{color}&#10;\pagestyle{empty}&#10;\begin{document}&#10;$s=L-1-r$&#10;&#10;&#10;\end{document}"/>
  <p:tag name="IGUANATEXSIZE" val="20"/>
  <p:tag name="IGUANATEXCURSOR" val="107"/>
  <p:tag name="TRANSPARENCY" val="True"/>
  <p:tag name="FILENAME" val=""/>
  <p:tag name="INPUTTYPE" val="0"/>
  <p:tag name="LATEXENGINEID" val="0"/>
  <p:tag name="TEMPFOLDER" val=".\.\"/>
</p:tagLst>
</file>

<file path=ppt/tags/tag11.xml><?xml version="1.0" encoding="utf-8"?>
<p:tagLst xmlns:a="http://schemas.openxmlformats.org/drawingml/2006/main" xmlns:r="http://schemas.openxmlformats.org/officeDocument/2006/relationships" xmlns:p="http://schemas.openxmlformats.org/presentationml/2006/main">
  <p:tag name="ORIGINALHEIGHT" val="124.5"/>
  <p:tag name="ORIGINALWIDTH" val="812.25"/>
  <p:tag name="OUTPUTDPI" val="1200"/>
  <p:tag name="LATEXADDIN" val="\documentclass{article}&#10;\usepackage{amsmath}&#10;\usepackage{color}&#10;\pagestyle{empty}&#10;\begin{document}&#10;$s=c\log(1+r)$&#10;&#10;&#10;\end{document}"/>
  <p:tag name="IGUANATEXSIZE" val="20"/>
  <p:tag name="IGUANATEXCURSOR" val="112"/>
  <p:tag name="TRANSPARENCY" val="True"/>
  <p:tag name="FILENAME" val=""/>
  <p:tag name="INPUTTYPE" val="0"/>
  <p:tag name="LATEXENGINEID" val="0"/>
  <p:tag name="TEMPFOLDER" val=".\.\"/>
</p:tagLst>
</file>

<file path=ppt/tags/tag12.xml><?xml version="1.0" encoding="utf-8"?>
<p:tagLst xmlns:a="http://schemas.openxmlformats.org/drawingml/2006/main" xmlns:r="http://schemas.openxmlformats.org/officeDocument/2006/relationships" xmlns:p="http://schemas.openxmlformats.org/presentationml/2006/main">
  <p:tag name="ORIGINALHEIGHT" val="134.25"/>
  <p:tag name="ORIGINALWIDTH" val="873"/>
  <p:tag name="OUTPUTDPI" val="1200"/>
  <p:tag name="LATEXADDIN" val="\documentclass{article}&#10;\usepackage{amsmath}&#10;\usepackage{color}&#10;\pagestyle{empty}&#10;\begin{document}&#10;$r\in[0,1.5\times 10^6]$&#10;&#10;&#10;\end{document}"/>
  <p:tag name="IGUANATEXSIZE" val="20"/>
  <p:tag name="IGUANATEXCURSOR" val="117"/>
  <p:tag name="TRANSPARENCY" val="True"/>
  <p:tag name="FILENAME" val=""/>
  <p:tag name="INPUTTYPE" val="0"/>
  <p:tag name="LATEXENGINEID" val="0"/>
  <p:tag name="TEMPFOLDER" val=".\.\"/>
</p:tagLst>
</file>

<file path=ppt/tags/tag13.xml><?xml version="1.0" encoding="utf-8"?>
<p:tagLst xmlns:a="http://schemas.openxmlformats.org/drawingml/2006/main" xmlns:r="http://schemas.openxmlformats.org/officeDocument/2006/relationships" xmlns:p="http://schemas.openxmlformats.org/presentationml/2006/main">
  <p:tag name="ORIGINALHEIGHT" val="124.5"/>
  <p:tag name="ORIGINALWIDTH" val="738"/>
  <p:tag name="OUTPUTDPI" val="1200"/>
  <p:tag name="LATEXADDIN" val="\documentclass{article}&#10;\usepackage{amsmath}&#10;\usepackage{color}&#10;\pagestyle{empty}&#10;\begin{document}&#10;&#10;$s=\log(1+r)$&#10;&#10;\end{document}"/>
  <p:tag name="IGUANATEXSIZE" val="20"/>
  <p:tag name="IGUANATEXCURSOR" val="112"/>
  <p:tag name="TRANSPARENCY" val="True"/>
  <p:tag name="FILENAME" val=""/>
  <p:tag name="INPUTTYPE" val="0"/>
  <p:tag name="LATEXENGINEID" val="0"/>
  <p:tag name="TEMPFOLDER" val=".\.\"/>
</p:tagLst>
</file>

<file path=ppt/tags/tag14.xml><?xml version="1.0" encoding="utf-8"?>
<p:tagLst xmlns:a="http://schemas.openxmlformats.org/drawingml/2006/main" xmlns:r="http://schemas.openxmlformats.org/officeDocument/2006/relationships" xmlns:p="http://schemas.openxmlformats.org/presentationml/2006/main">
  <p:tag name="ORIGINALHEIGHT" val="124.5"/>
  <p:tag name="ORIGINALWIDTH" val="354"/>
  <p:tag name="OUTPUTDPI" val="1200"/>
  <p:tag name="LATEXADDIN" val="\documentclass{article}&#10;\usepackage{amsmath}&#10;\usepackage{color}&#10;\pagestyle{empty}&#10;\begin{document}&#10;$(r_1,s_1)$&#10;&#10;&#10;\end{document}"/>
  <p:tag name="IGUANATEXSIZE" val="20"/>
  <p:tag name="IGUANATEXCURSOR" val="108"/>
  <p:tag name="TRANSPARENCY" val="True"/>
  <p:tag name="FILENAME" val=""/>
  <p:tag name="INPUTTYPE" val="0"/>
  <p:tag name="LATEXENGINEID" val="0"/>
  <p:tag name="TEMPFOLDER" val=".\.\"/>
</p:tagLst>
</file>

<file path=ppt/tags/tag15.xml><?xml version="1.0" encoding="utf-8"?>
<p:tagLst xmlns:a="http://schemas.openxmlformats.org/drawingml/2006/main" xmlns:r="http://schemas.openxmlformats.org/officeDocument/2006/relationships" xmlns:p="http://schemas.openxmlformats.org/presentationml/2006/main">
  <p:tag name="ORIGINALHEIGHT" val="124.5"/>
  <p:tag name="ORIGINALWIDTH" val="354"/>
  <p:tag name="OUTPUTDPI" val="1200"/>
  <p:tag name="LATEXADDIN" val="\documentclass{article}&#10;\usepackage{amsmath}&#10;\usepackage{color}&#10;\pagestyle{empty}&#10;\begin{document}&#10;&#10;$(r_2,s_2)$&#10;&#10;\end{document}"/>
  <p:tag name="IGUANATEXSIZE" val="20"/>
  <p:tag name="IGUANATEXCURSOR" val="109"/>
  <p:tag name="TRANSPARENCY" val="True"/>
  <p:tag name="FILENAME" val=""/>
  <p:tag name="INPUTTYPE" val="0"/>
  <p:tag name="LATEXENGINEID" val="0"/>
  <p:tag name="TEMPFOLDER" val=".\.\"/>
</p:tagLst>
</file>

<file path=ppt/tags/tag16.xml><?xml version="1.0" encoding="utf-8"?>
<p:tagLst xmlns:a="http://schemas.openxmlformats.org/drawingml/2006/main" xmlns:r="http://schemas.openxmlformats.org/officeDocument/2006/relationships" xmlns:p="http://schemas.openxmlformats.org/presentationml/2006/main">
  <p:tag name="ORIGINALHEIGHT" val="78.75"/>
  <p:tag name="ORIGINALWIDTH" val="825.75"/>
  <p:tag name="OUTPUTDPI" val="1200"/>
  <p:tag name="LATEXADDIN" val="\documentclass{article}&#10;\usepackage{amsmath}&#10;\usepackage{color}&#10;\pagestyle{empty}&#10;\begin{document}&#10;&#10;$r_1=s_1,r_2=s_2$&#10;&#10;\end{document}"/>
  <p:tag name="IGUANATEXSIZE" val="20"/>
  <p:tag name="IGUANATEXCURSOR" val="116"/>
  <p:tag name="TRANSPARENCY" val="True"/>
  <p:tag name="FILENAME" val=""/>
  <p:tag name="INPUTTYPE" val="0"/>
  <p:tag name="LATEXENGINEID" val="0"/>
  <p:tag name="TEMPFOLDER" val=".\.\"/>
</p:tagLst>
</file>

<file path=ppt/tags/tag17.xml><?xml version="1.0" encoding="utf-8"?>
<p:tagLst xmlns:a="http://schemas.openxmlformats.org/drawingml/2006/main" xmlns:r="http://schemas.openxmlformats.org/officeDocument/2006/relationships" xmlns:p="http://schemas.openxmlformats.org/presentationml/2006/main">
  <p:tag name="ORIGINALHEIGHT" val="108.75"/>
  <p:tag name="ORIGINALWIDTH" val="1410"/>
  <p:tag name="OUTPUTDPI" val="1200"/>
  <p:tag name="LATEXADDIN" val="\documentclass{article}&#10;\usepackage{amsmath}&#10;\usepackage{color}&#10;\pagestyle{empty}&#10;\begin{document}&#10;&#10;$r_1=r_2,s_1=0,s_2=L-1$&#10;&#10;\end{document}"/>
  <p:tag name="IGUANATEXSIZE" val="20"/>
  <p:tag name="IGUANATEXCURSOR" val="122"/>
  <p:tag name="TRANSPARENCY" val="True"/>
  <p:tag name="FILENAME" val=""/>
  <p:tag name="INPUTTYPE" val="0"/>
  <p:tag name="LATEXENGINEID" val="0"/>
  <p:tag name="TEMPFOLDER" val=".\.\"/>
</p:tagLst>
</file>

<file path=ppt/tags/tag18.xml><?xml version="1.0" encoding="utf-8"?>
<p:tagLst xmlns:a="http://schemas.openxmlformats.org/drawingml/2006/main" xmlns:r="http://schemas.openxmlformats.org/officeDocument/2006/relationships" xmlns:p="http://schemas.openxmlformats.org/presentationml/2006/main">
  <p:tag name="ORIGINALHEIGHT" val="124.5"/>
  <p:tag name="ORIGINALWIDTH" val="981.75"/>
  <p:tag name="OUTPUTDPI" val="1200"/>
  <p:tag name="LATEXADDIN" val="\documentclass{article}&#10;\usepackage{amsmath}&#10;\usepackage{color}&#10;\pagestyle{empty}&#10;\begin{document}&#10;&#10;$(r_1,s_1)=(r_{min},0)$&#10;&#10;\end{document}"/>
  <p:tag name="IGUANATEXSIZE" val="20"/>
  <p:tag name="IGUANATEXCURSOR" val="121"/>
  <p:tag name="TRANSPARENCY" val="True"/>
  <p:tag name="FILENAME" val=""/>
  <p:tag name="INPUTTYPE" val="0"/>
  <p:tag name="LATEXENGINEID" val="0"/>
  <p:tag name="TEMPFOLDER" val=".\.\"/>
</p:tagLst>
</file>

<file path=ppt/tags/tag19.xml><?xml version="1.0" encoding="utf-8"?>
<p:tagLst xmlns:a="http://schemas.openxmlformats.org/drawingml/2006/main" xmlns:r="http://schemas.openxmlformats.org/officeDocument/2006/relationships" xmlns:p="http://schemas.openxmlformats.org/presentationml/2006/main">
  <p:tag name="ORIGINALHEIGHT" val="124.5"/>
  <p:tag name="ORIGINALWIDTH" val="1232.25"/>
  <p:tag name="OUTPUTDPI" val="1200"/>
  <p:tag name="LATEXADDIN" val="\documentclass{article}&#10;\usepackage{amsmath}&#10;\usepackage{color}&#10;\pagestyle{empty}&#10;\begin{document}&#10;&#10;$(r_2,s_2)=(r_{max},L-1)$&#10;&#10;\end{document}"/>
  <p:tag name="IGUANATEXSIZE" val="20"/>
  <p:tag name="IGUANATEXCURSOR" val="123"/>
  <p:tag name="TRANSPARENCY" val="True"/>
  <p:tag name="FILENAME" val=""/>
  <p:tag name="INPUTTYPE" val="0"/>
  <p:tag name="LATEXENGINEID" val="0"/>
  <p:tag name="TEMPFOLDER" val=".\.\"/>
</p:tagLst>
</file>

<file path=ppt/tags/tag2.xml><?xml version="1.0" encoding="utf-8"?>
<p:tagLst xmlns:a="http://schemas.openxmlformats.org/drawingml/2006/main" xmlns:r="http://schemas.openxmlformats.org/officeDocument/2006/relationships" xmlns:p="http://schemas.openxmlformats.org/presentationml/2006/main">
  <p:tag name="ORIGINALHEIGHT" val="124.5"/>
  <p:tag name="ORIGINALWIDTH" val="344.25"/>
  <p:tag name="OUTPUTDPI" val="1200"/>
  <p:tag name="LATEXADDIN" val="\documentclass{article}&#10;\usepackage{amsmath}&#10;\usepackage{color}&#10;\pagestyle{empty}&#10;\begin{document}&#10;&#10;$$f(x,y)$$&#10;&#10;\end{document}"/>
  <p:tag name="IGUANATEXSIZE" val="20"/>
  <p:tag name="IGUANATEXCURSOR" val="108"/>
  <p:tag name="TRANSPARENCY" val="True"/>
  <p:tag name="FILENAME" val=""/>
  <p:tag name="INPUTTYPE" val="0"/>
  <p:tag name="LATEXENGINEID" val="0"/>
  <p:tag name="TEMPFOLDER" val=".\.\"/>
</p:tagLst>
</file>

<file path=ppt/tags/tag20.xml><?xml version="1.0" encoding="utf-8"?>
<p:tagLst xmlns:a="http://schemas.openxmlformats.org/drawingml/2006/main" xmlns:r="http://schemas.openxmlformats.org/officeDocument/2006/relationships" xmlns:p="http://schemas.openxmlformats.org/presentationml/2006/main">
  <p:tag name="ORIGINALHEIGHT" val="102.75"/>
  <p:tag name="ORIGINALWIDTH" val="321.75"/>
  <p:tag name="OUTPUTDPI" val="1200"/>
  <p:tag name="LATEXADDIN" val="\documentclass{article}&#10;\usepackage{amsmath}&#10;\usepackage{color}&#10;\pagestyle{empty}&#10;\begin{document}&#10;&#10;$\times 2^{n-1}$&#10;&#10;&#10;\end{document}"/>
  <p:tag name="IGUANATEXSIZE" val="20"/>
  <p:tag name="IGUANATEXCURSOR" val="114"/>
  <p:tag name="TRANSPARENCY" val="True"/>
  <p:tag name="FILENAME" val=""/>
  <p:tag name="INPUTTYPE" val="0"/>
  <p:tag name="LATEXENGINEID" val="0"/>
  <p:tag name="TEMPFOLDER" val=".\.\"/>
</p:tagLst>
</file>

<file path=ppt/tags/tag21.xml><?xml version="1.0" encoding="utf-8"?>
<p:tagLst xmlns:a="http://schemas.openxmlformats.org/drawingml/2006/main" xmlns:r="http://schemas.openxmlformats.org/officeDocument/2006/relationships" xmlns:p="http://schemas.openxmlformats.org/presentationml/2006/main">
  <p:tag name="ORIGINALHEIGHT" val="124.5"/>
  <p:tag name="ORIGINALWIDTH" val="570"/>
  <p:tag name="OUTPUTDPI" val="1200"/>
  <p:tag name="LATEXADDIN" val="\documentclass{article}&#10;\usepackage{amsmath}&#10;\usepackage{color}&#10;\pagestyle{empty}&#10;\begin{document}&#10;&#10;$h(r_k)=n_k$&#10;&#10;&#10;\end{document}"/>
  <p:tag name="IGUANATEXSIZE" val="20"/>
  <p:tag name="IGUANATEXCURSOR" val="111"/>
  <p:tag name="TRANSPARENCY" val="True"/>
  <p:tag name="FILENAME" val=""/>
  <p:tag name="INPUTTYPE" val="0"/>
  <p:tag name="LATEXENGINEID" val="0"/>
  <p:tag name="TEMPFOLDER" val=".\.\"/>
</p:tagLst>
</file>

<file path=ppt/tags/tag22.xml><?xml version="1.0" encoding="utf-8"?>
<p:tagLst xmlns:a="http://schemas.openxmlformats.org/drawingml/2006/main" xmlns:r="http://schemas.openxmlformats.org/officeDocument/2006/relationships" xmlns:p="http://schemas.openxmlformats.org/presentationml/2006/main">
  <p:tag name="ORIGINALHEIGHT" val="123.75"/>
  <p:tag name="ORIGINALWIDTH" val="738"/>
  <p:tag name="OUTPUTDPI" val="1200"/>
  <p:tag name="LATEXADDIN" val="\documentclass{article}&#10;\usepackage{amsmath}&#10;\usepackage{color}&#10;\pagestyle{empty}&#10;\begin{document}&#10;$r_k\in[0,L-1]$&#10;&#10;&#10;\end{document}"/>
  <p:tag name="IGUANATEXSIZE" val="20"/>
  <p:tag name="IGUANATEXCURSOR" val="114"/>
  <p:tag name="TRANSPARENCY" val="True"/>
  <p:tag name="FILENAME" val=""/>
  <p:tag name="INPUTTYPE" val="0"/>
  <p:tag name="LATEXENGINEID" val="0"/>
  <p:tag name="TEMPFOLDER" val=".\.\"/>
</p:tagLst>
</file>

<file path=ppt/tags/tag23.xml><?xml version="1.0" encoding="utf-8"?>
<p:tagLst xmlns:a="http://schemas.openxmlformats.org/drawingml/2006/main" xmlns:r="http://schemas.openxmlformats.org/officeDocument/2006/relationships" xmlns:p="http://schemas.openxmlformats.org/presentationml/2006/main">
  <p:tag name="ORIGINALHEIGHT" val="74.25"/>
  <p:tag name="ORIGINALWIDTH" val="121.5"/>
  <p:tag name="OUTPUTDPI" val="1200"/>
  <p:tag name="LATEXADDIN" val="\documentclass{article}&#10;\usepackage{amsmath}&#10;\usepackage{color}&#10;\pagestyle{empty}&#10;\begin{document}&#10;&#10;$n_k$&#10;&#10;\end{document}"/>
  <p:tag name="IGUANATEXSIZE" val="20"/>
  <p:tag name="IGUANATEXCURSOR" val="105"/>
  <p:tag name="TRANSPARENCY" val="True"/>
  <p:tag name="FILENAME" val=""/>
  <p:tag name="INPUTTYPE" val="0"/>
  <p:tag name="LATEXENGINEID" val="0"/>
  <p:tag name="TEMPFOLDER" val=".\.\"/>
</p:tagLst>
</file>

<file path=ppt/tags/tag24.xml><?xml version="1.0" encoding="utf-8"?>
<p:tagLst xmlns:a="http://schemas.openxmlformats.org/drawingml/2006/main" xmlns:r="http://schemas.openxmlformats.org/officeDocument/2006/relationships" xmlns:p="http://schemas.openxmlformats.org/presentationml/2006/main">
  <p:tag name="ORIGINALHEIGHT" val="74.25"/>
  <p:tag name="ORIGINALWIDTH" val="102.75"/>
  <p:tag name="OUTPUTDPI" val="1200"/>
  <p:tag name="LATEXADDIN" val="\documentclass{article}&#10;\usepackage{amsmath}&#10;\usepackage{color}&#10;\pagestyle{empty}&#10;\begin{document}&#10;&#10;$r_k$&#10;&#10;\end{document}"/>
  <p:tag name="IGUANATEXSIZE" val="20"/>
  <p:tag name="IGUANATEXCURSOR" val="104"/>
  <p:tag name="TRANSPARENCY" val="True"/>
  <p:tag name="FILENAME" val=""/>
  <p:tag name="INPUTTYPE" val="0"/>
  <p:tag name="LATEXENGINEID" val="0"/>
  <p:tag name="TEMPFOLDER" val=".\.\"/>
</p:tagLst>
</file>

<file path=ppt/tags/tag25.xml><?xml version="1.0" encoding="utf-8"?>
<p:tagLst xmlns:a="http://schemas.openxmlformats.org/drawingml/2006/main" xmlns:r="http://schemas.openxmlformats.org/officeDocument/2006/relationships" xmlns:p="http://schemas.openxmlformats.org/presentationml/2006/main">
  <p:tag name="ORIGINALHEIGHT" val="762"/>
  <p:tag name="ORIGINALWIDTH" val="2403"/>
  <p:tag name="OUTPUTDPI" val="1200"/>
  <p:tag name="LATEXADDIN" val="\documentclass{article}&#10;\usepackage{amsmath}&#10;\usepackage{color}&#10;\pagestyle{empty}&#10;\begin{document}&#10;\flushleft&#10;$$p_r(r_k)=\frac{n_k}{n},0\le p_r\le 1,r_k=0,1,\cdots,L-1$$&#10;&#10;$$\sum_{r_k=0}^{L-1}p_r(r_k)=1$$&#10;\end{document}"/>
  <p:tag name="IGUANATEXSIZE" val="20"/>
  <p:tag name="IGUANATEXCURSOR" val="109"/>
  <p:tag name="TRANSPARENCY" val="True"/>
  <p:tag name="FILENAME" val=""/>
  <p:tag name="INPUTTYPE" val="0"/>
  <p:tag name="LATEXENGINEID" val="0"/>
  <p:tag name="TEMPFOLDER" val=".\.\"/>
</p:tagLst>
</file>

<file path=ppt/tags/tag26.xml><?xml version="1.0" encoding="utf-8"?>
<p:tagLst xmlns:a="http://schemas.openxmlformats.org/drawingml/2006/main" xmlns:r="http://schemas.openxmlformats.org/officeDocument/2006/relationships" xmlns:p="http://schemas.openxmlformats.org/presentationml/2006/main">
  <p:tag name="ORIGINALHEIGHT" val="124.5"/>
  <p:tag name="ORIGINALWIDTH" val="266.25"/>
  <p:tag name="OUTPUTDPI" val="1200"/>
  <p:tag name="LATEXADDIN" val="\documentclass{article}&#10;\usepackage{amsmath}&#10;\usepackage{color}&#10;\pagestyle{empty}&#10;\begin{document}&#10;$p_r(r)$&#10;&#10;&#10;\end{document}"/>
  <p:tag name="IGUANATEXSIZE" val="20"/>
  <p:tag name="IGUANATEXCURSOR" val="105"/>
  <p:tag name="TRANSPARENCY" val="True"/>
  <p:tag name="FILENAME" val=""/>
  <p:tag name="INPUTTYPE" val="0"/>
  <p:tag name="LATEXENGINEID" val="0"/>
  <p:tag name="TEMPFOLDER" val=".\.\"/>
</p:tagLst>
</file>

<file path=ppt/tags/tag27.xml><?xml version="1.0" encoding="utf-8"?>
<p:tagLst xmlns:a="http://schemas.openxmlformats.org/drawingml/2006/main" xmlns:r="http://schemas.openxmlformats.org/officeDocument/2006/relationships" xmlns:p="http://schemas.openxmlformats.org/presentationml/2006/main">
  <p:tag name="ORIGINALHEIGHT" val="124.5"/>
  <p:tag name="ORIGINALWIDTH" val="264"/>
  <p:tag name="OUTPUTDPI" val="1200"/>
  <p:tag name="LATEXADDIN" val="\documentclass{article}&#10;\usepackage{amsmath}&#10;\usepackage{color}&#10;\pagestyle{empty}&#10;\begin{document}&#10;$p_s(s)$&#10;&#10;&#10;\end{document}"/>
  <p:tag name="IGUANATEXSIZE" val="20"/>
  <p:tag name="IGUANATEXCURSOR" val="106"/>
  <p:tag name="TRANSPARENCY" val="True"/>
  <p:tag name="FILENAME" val=""/>
  <p:tag name="INPUTTYPE" val="0"/>
  <p:tag name="LATEXENGINEID" val="0"/>
  <p:tag name="TEMPFOLDER" val=".\.\"/>
</p:tagLst>
</file>

<file path=ppt/tags/tag28.xml><?xml version="1.0" encoding="utf-8"?>
<p:tagLst xmlns:a="http://schemas.openxmlformats.org/drawingml/2006/main" xmlns:r="http://schemas.openxmlformats.org/officeDocument/2006/relationships" xmlns:p="http://schemas.openxmlformats.org/presentationml/2006/main">
  <p:tag name="ORIGINALHEIGHT" val="124.5"/>
  <p:tag name="ORIGINALWIDTH" val="452.25"/>
  <p:tag name="OUTPUTDPI" val="1200"/>
  <p:tag name="LATEXADDIN" val="\documentclass{article}&#10;\usepackage{amsmath}&#10;\usepackage{color}&#10;\pagestyle{empty}&#10;\begin{document}&#10;$s=T(r)$&#10;&#10;&#10;\end{document}"/>
  <p:tag name="IGUANATEXSIZE" val="20"/>
  <p:tag name="IGUANATEXCURSOR" val="106"/>
  <p:tag name="TRANSPARENCY" val="True"/>
  <p:tag name="FILENAME" val=""/>
  <p:tag name="INPUTTYPE" val="0"/>
  <p:tag name="LATEXENGINEID" val="0"/>
  <p:tag name="TEMPFOLDER" val=".\.\"/>
</p:tagLst>
</file>

<file path=ppt/tags/tag29.xml><?xml version="1.0" encoding="utf-8"?>
<p:tagLst xmlns:a="http://schemas.openxmlformats.org/drawingml/2006/main" xmlns:r="http://schemas.openxmlformats.org/officeDocument/2006/relationships" xmlns:p="http://schemas.openxmlformats.org/presentationml/2006/main">
  <p:tag name="ORIGINALHEIGHT" val="292.5"/>
  <p:tag name="ORIGINALWIDTH" val="1392.75"/>
  <p:tag name="OUTPUTDPI" val="1200"/>
  <p:tag name="LATEXADDIN" val="\documentclass{article}&#10;\usepackage{amsmath}&#10;\usepackage{color}&#10;\pagestyle{empty}&#10;\begin{document}&#10;$$s=T(r_k)=\int_0^{r_k}p_r(r_k)dr$$&#10;&#10;&#10;\end{document}"/>
  <p:tag name="IGUANATEXSIZE" val="20"/>
  <p:tag name="IGUANATEXCURSOR" val="132"/>
  <p:tag name="TRANSPARENCY" val="True"/>
  <p:tag name="FILENAME" val=""/>
  <p:tag name="INPUTTYPE" val="0"/>
  <p:tag name="LATEXENGINEID" val="0"/>
  <p:tag name="TEMPFOLDER" val=".\.\"/>
</p:tagLst>
</file>

<file path=ppt/tags/tag3.xml><?xml version="1.0" encoding="utf-8"?>
<p:tagLst xmlns:a="http://schemas.openxmlformats.org/drawingml/2006/main" xmlns:r="http://schemas.openxmlformats.org/officeDocument/2006/relationships" xmlns:p="http://schemas.openxmlformats.org/presentationml/2006/main">
  <p:tag name="ORIGINALHEIGHT" val="124.5"/>
  <p:tag name="ORIGINALWIDTH" val="338.25"/>
  <p:tag name="OUTPUTDPI" val="1200"/>
  <p:tag name="LATEXADDIN" val="\documentclass{article}&#10;\usepackage{amsmath}&#10;\usepackage{color}&#10;\pagestyle{empty}&#10;\begin{document}&#10;$$g(x,y)$$&#10;&#10;&#10;\end{document}"/>
  <p:tag name="IGUANATEXSIZE" val="20"/>
  <p:tag name="IGUANATEXCURSOR" val="107"/>
  <p:tag name="TRANSPARENCY" val="True"/>
  <p:tag name="FILENAME" val=""/>
  <p:tag name="INPUTTYPE" val="0"/>
  <p:tag name="LATEXENGINEID" val="0"/>
  <p:tag name="TEMPFOLDER" val=".\.\"/>
</p:tagLst>
</file>

<file path=ppt/tags/tag30.xml><?xml version="1.0" encoding="utf-8"?>
<p:tagLst xmlns:a="http://schemas.openxmlformats.org/drawingml/2006/main" xmlns:r="http://schemas.openxmlformats.org/officeDocument/2006/relationships" xmlns:p="http://schemas.openxmlformats.org/presentationml/2006/main">
  <p:tag name="ORIGINALHEIGHT" val="380.25"/>
  <p:tag name="ORIGINALWIDTH" val="2854.5"/>
  <p:tag name="OUTPUTDPI" val="1200"/>
  <p:tag name="LATEXADDIN" val="\documentclass{article}&#10;\usepackage{amsmath}&#10;\usepackage{color}&#10;\pagestyle{empty}&#10;\begin{document}&#10;&#10;$$s_k=T(r_k)=\sum_{j=0}^kp_r(r_j)=\sum_{j=0}^k\frac{n_j}{n},k=0,1,\cdots,L-1$$&#10;&#10;\end{document}"/>
  <p:tag name="IGUANATEXSIZE" val="20"/>
  <p:tag name="IGUANATEXCURSOR" val="176"/>
  <p:tag name="TRANSPARENCY" val="True"/>
  <p:tag name="FILENAME" val=""/>
  <p:tag name="INPUTTYPE" val="0"/>
  <p:tag name="LATEXENGINEID" val="0"/>
  <p:tag name="TEMPFOLDER" val=".\.\"/>
</p:tagLst>
</file>

<file path=ppt/tags/tag31.xml><?xml version="1.0" encoding="utf-8"?>
<p:tagLst xmlns:a="http://schemas.openxmlformats.org/drawingml/2006/main" xmlns:r="http://schemas.openxmlformats.org/officeDocument/2006/relationships" xmlns:p="http://schemas.openxmlformats.org/presentationml/2006/main">
  <p:tag name="ORIGINALHEIGHT" val="137.25"/>
  <p:tag name="ORIGINALWIDTH" val="633.75"/>
  <p:tag name="OUTPUTDPI" val="1200"/>
  <p:tag name="LATEXADDIN" val="\documentclass{article}&#10;\usepackage{amsmath}&#10;\usepackage{color}&#10;\pagestyle{empty}&#10;\begin{document}&#10;$p_r(r_k)=\frac{n_k}{n}$&#10;&#10;\end{document}"/>
  <p:tag name="IGUANATEXSIZE" val="20"/>
  <p:tag name="IGUANATEXCURSOR" val="121"/>
  <p:tag name="TRANSPARENCY" val="True"/>
  <p:tag name="FILENAME" val=""/>
  <p:tag name="INPUTTYPE" val="0"/>
  <p:tag name="LATEXENGINEID" val="0"/>
  <p:tag name="TEMPFOLDER" val=".\.\"/>
</p:tagLst>
</file>

<file path=ppt/tags/tag32.xml><?xml version="1.0" encoding="utf-8"?>
<p:tagLst xmlns:a="http://schemas.openxmlformats.org/drawingml/2006/main" xmlns:r="http://schemas.openxmlformats.org/officeDocument/2006/relationships" xmlns:p="http://schemas.openxmlformats.org/presentationml/2006/main">
  <p:tag name="ORIGINALHEIGHT" val="380.25"/>
  <p:tag name="ORIGINALWIDTH" val="1782.75"/>
  <p:tag name="OUTPUTDPI" val="1200"/>
  <p:tag name="LATEXADDIN" val="\documentclass{article}&#10;\usepackage{amsmath}&#10;\usepackage{color}&#10;\pagestyle{empty}&#10;\begin{document}&#10;&#10;$$s_k=T(r_k)=\sum_{j=0}^{k}p_r(r_j)=\sum_{j=0}^k\frac{n_j}{n}$$&#10;&#10;\end{document}"/>
  <p:tag name="IGUANATEXSIZE" val="20"/>
  <p:tag name="IGUANATEXCURSOR" val="160"/>
  <p:tag name="TRANSPARENCY" val="True"/>
  <p:tag name="FILENAME" val=""/>
  <p:tag name="INPUTTYPE" val="0"/>
  <p:tag name="LATEXENGINEID" val="0"/>
  <p:tag name="TEMPFOLDER" val=".\.\"/>
</p:tagLst>
</file>

<file path=ppt/tags/tag33.xml><?xml version="1.0" encoding="utf-8"?>
<p:tagLst xmlns:a="http://schemas.openxmlformats.org/drawingml/2006/main" xmlns:r="http://schemas.openxmlformats.org/officeDocument/2006/relationships" xmlns:p="http://schemas.openxmlformats.org/presentationml/2006/main">
  <p:tag name="ORIGINALHEIGHT" val="224.25"/>
  <p:tag name="ORIGINALWIDTH" val="2322.75"/>
  <p:tag name="OUTPUTDPI" val="1200"/>
  <p:tag name="LATEXADDIN" val="\documentclass{article}&#10;\usepackage{amsmath}&#10;\usepackage{color}&#10;\pagestyle{empty}&#10;\begin{document}&#10;&#10;$$S(k)=\mbox{int}\Big[\big(\max(r_k)-\min(r_k)\big)\cdot s_k+0.5\Big]$$&#10;&#10;\end{document}"/>
  <p:tag name="IGUANATEXSIZE" val="20"/>
  <p:tag name="IGUANATEXCURSOR" val="150"/>
  <p:tag name="TRANSPARENCY" val="True"/>
  <p:tag name="FILENAME" val=""/>
  <p:tag name="INPUTTYPE" val="0"/>
  <p:tag name="LATEXENGINEID" val="0"/>
  <p:tag name="TEMPFOLDER" val=".\.\"/>
</p:tagLst>
</file>

<file path=ppt/tags/tag34.xml><?xml version="1.0" encoding="utf-8"?>
<p:tagLst xmlns:a="http://schemas.openxmlformats.org/drawingml/2006/main" xmlns:r="http://schemas.openxmlformats.org/officeDocument/2006/relationships" xmlns:p="http://schemas.openxmlformats.org/presentationml/2006/main">
  <p:tag name="ORIGINALHEIGHT" val="124.5"/>
  <p:tag name="ORIGINALWIDTH" val="951"/>
  <p:tag name="OUTPUTDPI" val="1200"/>
  <p:tag name="LATEXADDIN" val="\documentclass{article}&#10;\usepackage{amsmath}&#10;\usepackage{color}&#10;\pagestyle{empty}&#10;\begin{document}&#10;&#10;$$z_k=T(r_k), r\rightarrow z$$&#10;&#10;\end{document}"/>
  <p:tag name="IGUANATEXSIZE" val="20"/>
  <p:tag name="IGUANATEXCURSOR" val="128"/>
  <p:tag name="TRANSPARENCY" val="True"/>
  <p:tag name="FILENAME" val=""/>
  <p:tag name="INPUTTYPE" val="0"/>
  <p:tag name="LATEXENGINEID" val="0"/>
  <p:tag name="TEMPFOLDER" val=".\.\"/>
</p:tagLst>
</file>

<file path=ppt/tags/tag35.xml><?xml version="1.0" encoding="utf-8"?>
<p:tagLst xmlns:a="http://schemas.openxmlformats.org/drawingml/2006/main" xmlns:r="http://schemas.openxmlformats.org/officeDocument/2006/relationships" xmlns:p="http://schemas.openxmlformats.org/presentationml/2006/main">
  <p:tag name="ORIGINALHEIGHT" val="74.25"/>
  <p:tag name="ORIGINALWIDTH" val="102.75"/>
  <p:tag name="OUTPUTDPI" val="1200"/>
  <p:tag name="LATEXADDIN" val="\documentclass{article}&#10;\usepackage{amsmath}&#10;\usepackage{color}&#10;\pagestyle{empty}&#10;\begin{document}&#10;&#10;$r_k$&#10;&#10;\end{document}"/>
  <p:tag name="IGUANATEXSIZE" val="20"/>
  <p:tag name="IGUANATEXCURSOR" val="104"/>
  <p:tag name="TRANSPARENCY" val="True"/>
  <p:tag name="FILENAME" val=""/>
  <p:tag name="INPUTTYPE" val="0"/>
  <p:tag name="LATEXENGINEID" val="0"/>
  <p:tag name="TEMPFOLDER" val=".\.\"/>
</p:tagLst>
</file>

<file path=ppt/tags/tag36.xml><?xml version="1.0" encoding="utf-8"?>
<p:tagLst xmlns:a="http://schemas.openxmlformats.org/drawingml/2006/main" xmlns:r="http://schemas.openxmlformats.org/officeDocument/2006/relationships" xmlns:p="http://schemas.openxmlformats.org/presentationml/2006/main">
  <p:tag name="ORIGINALHEIGHT" val="74.25"/>
  <p:tag name="ORIGINALWIDTH" val="102"/>
  <p:tag name="OUTPUTDPI" val="1200"/>
  <p:tag name="LATEXADDIN" val="\documentclass{article}&#10;\usepackage{amsmath}&#10;\usepackage{color}&#10;\pagestyle{empty}&#10;\begin{document}&#10;$z_k$&#10;&#10;&#10;\end{document}"/>
  <p:tag name="IGUANATEXSIZE" val="20"/>
  <p:tag name="IGUANATEXCURSOR" val="103"/>
  <p:tag name="TRANSPARENCY" val="True"/>
  <p:tag name="FILENAME" val=""/>
  <p:tag name="INPUTTYPE" val="0"/>
  <p:tag name="LATEXENGINEID" val="0"/>
  <p:tag name="TEMPFOLDER" val=".\.\"/>
</p:tagLst>
</file>

<file path=ppt/tags/tag37.xml><?xml version="1.0" encoding="utf-8"?>
<p:tagLst xmlns:a="http://schemas.openxmlformats.org/drawingml/2006/main" xmlns:r="http://schemas.openxmlformats.org/officeDocument/2006/relationships" xmlns:p="http://schemas.openxmlformats.org/presentationml/2006/main">
  <p:tag name="ORIGINALHEIGHT" val="292.5"/>
  <p:tag name="ORIGINALWIDTH" val="1785"/>
  <p:tag name="OUTPUTDPI" val="1200"/>
  <p:tag name="LATEXADDIN" val="\documentclass{article}&#10;\usepackage{amsmath}&#10;\usepackage{color}&#10;\pagestyle{empty}&#10;\begin{document}&#10;&#10;$$s=T(r)=\int_0^rp_r(r)dr, 0\le r\le 1$$&#10;&#10;\end{document}"/>
  <p:tag name="IGUANATEXSIZE" val="20"/>
  <p:tag name="IGUANATEXCURSOR" val="138"/>
  <p:tag name="TRANSPARENCY" val="True"/>
  <p:tag name="FILENAME" val=""/>
  <p:tag name="INPUTTYPE" val="0"/>
  <p:tag name="LATEXENGINEID" val="0"/>
  <p:tag name="TEMPFOLDER" val=".\.\"/>
</p:tagLst>
</file>

<file path=ppt/tags/tag38.xml><?xml version="1.0" encoding="utf-8"?>
<p:tagLst xmlns:a="http://schemas.openxmlformats.org/drawingml/2006/main" xmlns:r="http://schemas.openxmlformats.org/officeDocument/2006/relationships" xmlns:p="http://schemas.openxmlformats.org/presentationml/2006/main">
  <p:tag name="ORIGINALHEIGHT" val="292.5"/>
  <p:tag name="ORIGINALWIDTH" val="1815"/>
  <p:tag name="OUTPUTDPI" val="1200"/>
  <p:tag name="LATEXADDIN" val="\documentclass{article}&#10;\usepackage{amsmath}&#10;\usepackage{color}&#10;\pagestyle{empty}&#10;\begin{document}&#10;&#10;$$v=G(z)=\int_0^rp_z(z)dr, 0\le z\le 1$$&#10;&#10;\end{document}"/>
  <p:tag name="IGUANATEXSIZE" val="20"/>
  <p:tag name="IGUANATEXCURSOR" val="140"/>
  <p:tag name="TRANSPARENCY" val="True"/>
  <p:tag name="FILENAME" val=""/>
  <p:tag name="INPUTTYPE" val="0"/>
  <p:tag name="LATEXENGINEID" val="0"/>
  <p:tag name="TEMPFOLDER" val=".\.\"/>
</p:tagLst>
</file>

<file path=ppt/tags/tag39.xml><?xml version="1.0" encoding="utf-8"?>
<p:tagLst xmlns:a="http://schemas.openxmlformats.org/drawingml/2006/main" xmlns:r="http://schemas.openxmlformats.org/officeDocument/2006/relationships" xmlns:p="http://schemas.openxmlformats.org/presentationml/2006/main">
  <p:tag name="ORIGINALHEIGHT" val="124.5"/>
  <p:tag name="ORIGINALWIDTH" val="266.25"/>
  <p:tag name="OUTPUTDPI" val="1200"/>
  <p:tag name="LATEXADDIN" val="\documentclass{article}&#10;\usepackage{amsmath}&#10;\usepackage{color}&#10;\pagestyle{empty}&#10;\begin{document}&#10;&#10;$p_r(r)$&#10;&#10;\end{document}"/>
  <p:tag name="IGUANATEXSIZE" val="20"/>
  <p:tag name="IGUANATEXCURSOR" val="107"/>
  <p:tag name="TRANSPARENCY" val="True"/>
  <p:tag name="FILENAME" val=""/>
  <p:tag name="INPUTTYPE" val="0"/>
  <p:tag name="LATEXENGINEID" val="0"/>
  <p:tag name="TEMPFOLDER" val=".\.\"/>
</p:tagLst>
</file>

<file path=ppt/tags/tag4.xml><?xml version="1.0" encoding="utf-8"?>
<p:tagLst xmlns:a="http://schemas.openxmlformats.org/drawingml/2006/main" xmlns:r="http://schemas.openxmlformats.org/officeDocument/2006/relationships" xmlns:p="http://schemas.openxmlformats.org/presentationml/2006/main">
  <p:tag name="ORIGINALHEIGHT" val="84"/>
  <p:tag name="ORIGINALWIDTH" val="85.5"/>
  <p:tag name="OUTPUTDPI" val="1200"/>
  <p:tag name="LATEXADDIN" val="\documentclass{article}&#10;\usepackage{amsmath}&#10;\usepackage{color}&#10;\pagestyle{empty}&#10;\begin{document}&#10;&#10;$$T$$&#10;&#10;\end{document}"/>
  <p:tag name="IGUANATEXSIZE" val="20"/>
  <p:tag name="IGUANATEXCURSOR" val="103"/>
  <p:tag name="TRANSPARENCY" val="True"/>
  <p:tag name="FILENAME" val=""/>
  <p:tag name="INPUTTYPE" val="0"/>
  <p:tag name="LATEXENGINEID" val="0"/>
  <p:tag name="TEMPFOLDER" val=".\.\"/>
</p:tagLst>
</file>

<file path=ppt/tags/tag40.xml><?xml version="1.0" encoding="utf-8"?>
<p:tagLst xmlns:a="http://schemas.openxmlformats.org/drawingml/2006/main" xmlns:r="http://schemas.openxmlformats.org/officeDocument/2006/relationships" xmlns:p="http://schemas.openxmlformats.org/presentationml/2006/main">
  <p:tag name="ORIGINALHEIGHT" val="124.5"/>
  <p:tag name="ORIGINALWIDTH" val="272.25"/>
  <p:tag name="OUTPUTDPI" val="1200"/>
  <p:tag name="LATEXADDIN" val="\documentclass{article}&#10;\usepackage{amsmath}&#10;\usepackage{color}&#10;\pagestyle{empty}&#10;\begin{document}&#10;&#10;$p_z(z)$&#10;&#10;\end{document}"/>
  <p:tag name="IGUANATEXSIZE" val="20"/>
  <p:tag name="IGUANATEXCURSOR" val="107"/>
  <p:tag name="TRANSPARENCY" val="True"/>
  <p:tag name="FILENAME" val=""/>
  <p:tag name="INPUTTYPE" val="0"/>
  <p:tag name="LATEXENGINEID" val="0"/>
  <p:tag name="TEMPFOLDER" val=".\.\"/>
</p:tagLst>
</file>

<file path=ppt/tags/tag41.xml><?xml version="1.0" encoding="utf-8"?>
<p:tagLst xmlns:a="http://schemas.openxmlformats.org/drawingml/2006/main" xmlns:r="http://schemas.openxmlformats.org/officeDocument/2006/relationships" xmlns:p="http://schemas.openxmlformats.org/presentationml/2006/main">
  <p:tag name="ORIGINALHEIGHT" val="124.5"/>
  <p:tag name="ORIGINALWIDTH" val="266.25"/>
  <p:tag name="OUTPUTDPI" val="1200"/>
  <p:tag name="LATEXADDIN" val="\documentclass{article}&#10;\usepackage{amsmath}&#10;\usepackage{color}&#10;\pagestyle{empty}&#10;\begin{document}&#10;&#10;$p_r(r)$&#10;&#10;\end{document}"/>
  <p:tag name="IGUANATEXSIZE" val="20"/>
  <p:tag name="IGUANATEXCURSOR" val="107"/>
  <p:tag name="TRANSPARENCY" val="True"/>
  <p:tag name="FILENAME" val=""/>
  <p:tag name="INPUTTYPE" val="0"/>
  <p:tag name="LATEXENGINEID" val="0"/>
  <p:tag name="TEMPFOLDER" val=".\.\"/>
</p:tagLst>
</file>

<file path=ppt/tags/tag42.xml><?xml version="1.0" encoding="utf-8"?>
<p:tagLst xmlns:a="http://schemas.openxmlformats.org/drawingml/2006/main" xmlns:r="http://schemas.openxmlformats.org/officeDocument/2006/relationships" xmlns:p="http://schemas.openxmlformats.org/presentationml/2006/main">
  <p:tag name="ORIGINALHEIGHT" val="124.5"/>
  <p:tag name="ORIGINALWIDTH" val="272.25"/>
  <p:tag name="OUTPUTDPI" val="1200"/>
  <p:tag name="LATEXADDIN" val="\documentclass{article}&#10;\usepackage{amsmath}&#10;\usepackage{color}&#10;\pagestyle{empty}&#10;\begin{document}&#10;&#10;$p_z(z)$&#10;&#10;\end{document}"/>
  <p:tag name="IGUANATEXSIZE" val="20"/>
  <p:tag name="IGUANATEXCURSOR" val="107"/>
  <p:tag name="TRANSPARENCY" val="True"/>
  <p:tag name="FILENAME" val=""/>
  <p:tag name="INPUTTYPE" val="0"/>
  <p:tag name="LATEXENGINEID" val="0"/>
  <p:tag name="TEMPFOLDER" val=".\.\"/>
</p:tagLst>
</file>

<file path=ppt/tags/tag43.xml><?xml version="1.0" encoding="utf-8"?>
<p:tagLst xmlns:a="http://schemas.openxmlformats.org/drawingml/2006/main" xmlns:r="http://schemas.openxmlformats.org/officeDocument/2006/relationships" xmlns:p="http://schemas.openxmlformats.org/presentationml/2006/main">
  <p:tag name="ORIGINALHEIGHT" val="65.25"/>
  <p:tag name="ORIGINALWIDTH" val="474"/>
  <p:tag name="OUTPUTDPI" val="1200"/>
  <p:tag name="LATEXADDIN" val="\documentclass{article}&#10;\usepackage{amsmath}&#10;\usepackage{color}&#10;\pagestyle{empty}&#10;\begin{document}&#10;&#10;$z:r\rightarrow z$&#10;&#10;\end{document}"/>
  <p:tag name="IGUANATEXSIZE" val="20"/>
  <p:tag name="IGUANATEXCURSOR" val="103"/>
  <p:tag name="TRANSPARENCY" val="True"/>
  <p:tag name="FILENAME" val=""/>
  <p:tag name="INPUTTYPE" val="0"/>
  <p:tag name="LATEXENGINEID" val="0"/>
  <p:tag name="TEMPFOLDER" val=".\.\"/>
</p:tagLst>
</file>

<file path=ppt/tags/tag44.xml><?xml version="1.0" encoding="utf-8"?>
<p:tagLst xmlns:a="http://schemas.openxmlformats.org/drawingml/2006/main" xmlns:r="http://schemas.openxmlformats.org/officeDocument/2006/relationships" xmlns:p="http://schemas.openxmlformats.org/presentationml/2006/main">
  <p:tag name="ORIGINALHEIGHT" val="56.25"/>
  <p:tag name="ORIGINALWIDTH" val="276.75"/>
  <p:tag name="OUTPUTDPI" val="1200"/>
  <p:tag name="LATEXADDIN" val="\documentclass{article}&#10;\usepackage{amsmath}&#10;\usepackage{color}&#10;\pagestyle{empty}&#10;\begin{document}&#10;&#10;$s=v$&#10;&#10;\end{document}"/>
  <p:tag name="IGUANATEXSIZE" val="20"/>
  <p:tag name="IGUANATEXCURSOR" val="105"/>
  <p:tag name="TRANSPARENCY" val="True"/>
  <p:tag name="FILENAME" val=""/>
  <p:tag name="INPUTTYPE" val="0"/>
  <p:tag name="LATEXENGINEID" val="0"/>
  <p:tag name="TEMPFOLDER" val=".\.\"/>
</p:tagLst>
</file>

<file path=ppt/tags/tag45.xml><?xml version="1.0" encoding="utf-8"?>
<p:tagLst xmlns:a="http://schemas.openxmlformats.org/drawingml/2006/main" xmlns:r="http://schemas.openxmlformats.org/officeDocument/2006/relationships" xmlns:p="http://schemas.openxmlformats.org/presentationml/2006/main">
  <p:tag name="ORIGINALHEIGHT" val="133.5"/>
  <p:tag name="ORIGINALWIDTH" val="605.25"/>
  <p:tag name="OUTPUTDPI" val="1200"/>
  <p:tag name="LATEXADDIN" val="\documentclass{article}&#10;\usepackage{amsmath}&#10;\usepackage{color}&#10;\pagestyle{empty}&#10;\begin{document}&#10;$z=G^{-1}(v)$&#10;&#10;&#10;\end{document}"/>
  <p:tag name="IGUANATEXSIZE" val="20"/>
  <p:tag name="IGUANATEXCURSOR" val="111"/>
  <p:tag name="TRANSPARENCY" val="True"/>
  <p:tag name="FILENAME" val=""/>
  <p:tag name="INPUTTYPE" val="0"/>
  <p:tag name="LATEXENGINEID" val="0"/>
  <p:tag name="TEMPFOLDER" val=".\.\"/>
</p:tagLst>
</file>

<file path=ppt/tags/tag46.xml><?xml version="1.0" encoding="utf-8"?>
<p:tagLst xmlns:a="http://schemas.openxmlformats.org/drawingml/2006/main" xmlns:r="http://schemas.openxmlformats.org/officeDocument/2006/relationships" xmlns:p="http://schemas.openxmlformats.org/presentationml/2006/main">
  <p:tag name="ORIGINALHEIGHT" val="133.5"/>
  <p:tag name="ORIGINALWIDTH" val="599.25"/>
  <p:tag name="OUTPUTDPI" val="1200"/>
  <p:tag name="LATEXADDIN" val="\documentclass{article}&#10;\usepackage{amsmath}&#10;\usepackage{color}&#10;\pagestyle{empty}&#10;\begin{document}&#10;&#10;$z=G^{-1}(s)$&#10;&#10;&#10;\end{document}"/>
  <p:tag name="IGUANATEXSIZE" val="20"/>
  <p:tag name="IGUANATEXCURSOR" val="112"/>
  <p:tag name="TRANSPARENCY" val="True"/>
  <p:tag name="FILENAME" val=""/>
  <p:tag name="INPUTTYPE" val="0"/>
  <p:tag name="LATEXENGINEID" val="0"/>
  <p:tag name="TEMPFOLDER" val=".\.\"/>
</p:tagLst>
</file>

<file path=ppt/tags/tag47.xml><?xml version="1.0" encoding="utf-8"?>
<p:tagLst xmlns:a="http://schemas.openxmlformats.org/drawingml/2006/main" xmlns:r="http://schemas.openxmlformats.org/officeDocument/2006/relationships" xmlns:p="http://schemas.openxmlformats.org/presentationml/2006/main">
  <p:tag name="ORIGINALHEIGHT" val="65.25"/>
  <p:tag name="ORIGINALWIDTH" val="309"/>
  <p:tag name="OUTPUTDPI" val="1200"/>
  <p:tag name="LATEXADDIN" val="\documentclass{article}&#10;\usepackage{amsmath}&#10;\usepackage{color}&#10;\pagestyle{empty}&#10;\begin{document}&#10;&#10;$r\rightarrow z$&#10;&#10;\end{document}"/>
  <p:tag name="IGUANATEXSIZE" val="20"/>
  <p:tag name="IGUANATEXCURSOR" val="115"/>
  <p:tag name="TRANSPARENCY" val="True"/>
  <p:tag name="FILENAME" val=""/>
  <p:tag name="INPUTTYPE" val="0"/>
  <p:tag name="LATEXENGINEID" val="0"/>
  <p:tag name="TEMPFOLDER" val=".\.\"/>
</p:tagLst>
</file>

<file path=ppt/tags/tag48.xml><?xml version="1.0" encoding="utf-8"?>
<p:tagLst xmlns:a="http://schemas.openxmlformats.org/drawingml/2006/main" xmlns:r="http://schemas.openxmlformats.org/officeDocument/2006/relationships" xmlns:p="http://schemas.openxmlformats.org/presentationml/2006/main">
  <p:tag name="ORIGINALHEIGHT" val="140.25"/>
  <p:tag name="ORIGINALWIDTH" val="1899"/>
  <p:tag name="OUTPUTDPI" val="1200"/>
  <p:tag name="LATEXADDIN" val="\documentclass{article}&#10;\usepackage{amsmath}&#10;\usepackage{color}&#10;\pagestyle{empty}&#10;\begin{document}&#10;&#10;$$z=G^{-1}(v)=G^{-1}(s)=G^{-1}(T(r))$$&#10;&#10;\end{document}"/>
  <p:tag name="IGUANATEXSIZE" val="20"/>
  <p:tag name="IGUANATEXCURSOR" val="134"/>
  <p:tag name="TRANSPARENCY" val="True"/>
  <p:tag name="FILENAME" val=""/>
  <p:tag name="INPUTTYPE" val="0"/>
  <p:tag name="LATEXENGINEID" val="0"/>
  <p:tag name="TEMPFOLDER" val=".\.\"/>
</p:tagLst>
</file>

<file path=ppt/tags/tag49.xml><?xml version="1.0" encoding="utf-8"?>
<p:tagLst xmlns:a="http://schemas.openxmlformats.org/drawingml/2006/main" xmlns:r="http://schemas.openxmlformats.org/officeDocument/2006/relationships" xmlns:p="http://schemas.openxmlformats.org/presentationml/2006/main">
  <p:tag name="ORIGINALHEIGHT" val="364.5"/>
  <p:tag name="ORIGINALWIDTH" val="921"/>
  <p:tag name="OUTPUTDPI" val="1200"/>
  <p:tag name="LATEXADDIN" val="\documentclass{article}&#10;\usepackage{amsmath}&#10;\usepackage{color}&#10;\pagestyle{empty}&#10;\begin{document}&#10;&#10;$$m=\sum_{i=0}^{L-1}r_i\cdot p(r_i)$$&#10;&#10;\end{document}"/>
  <p:tag name="IGUANATEXSIZE" val="20"/>
  <p:tag name="IGUANATEXCURSOR" val="129"/>
  <p:tag name="TRANSPARENCY" val="True"/>
  <p:tag name="FILENAME" val=""/>
  <p:tag name="INPUTTYPE" val="0"/>
  <p:tag name="LATEXENGINEID" val="0"/>
  <p:tag name="TEMPFOLDER" val=".\.\"/>
</p:tagLst>
</file>

<file path=ppt/tags/tag5.xml><?xml version="1.0" encoding="utf-8"?>
<p:tagLst xmlns:a="http://schemas.openxmlformats.org/drawingml/2006/main" xmlns:r="http://schemas.openxmlformats.org/officeDocument/2006/relationships" xmlns:p="http://schemas.openxmlformats.org/presentationml/2006/main">
  <p:tag name="ORIGINALHEIGHT" val="112.5"/>
  <p:tag name="ORIGINALWIDTH" val="63"/>
  <p:tag name="OUTPUTDPI" val="1200"/>
  <p:tag name="LATEXADDIN" val="\documentclass{article}&#10;\usepackage{amsmath}&#10;\usepackage{color}&#10;\pagestyle{empty}&#10;\begin{document}&#10;&#10;$f$&#10;&#10;&#10;\end{document}"/>
  <p:tag name="IGUANATEXSIZE" val="20"/>
  <p:tag name="IGUANATEXCURSOR" val="102"/>
  <p:tag name="TRANSPARENCY" val="True"/>
  <p:tag name="FILENAME" val=""/>
  <p:tag name="INPUTTYPE" val="0"/>
  <p:tag name="LATEXENGINEID" val="0"/>
  <p:tag name="TEMPFOLDER" val=".\.\"/>
</p:tagLst>
</file>

<file path=ppt/tags/tag50.xml><?xml version="1.0" encoding="utf-8"?>
<p:tagLst xmlns:a="http://schemas.openxmlformats.org/drawingml/2006/main" xmlns:r="http://schemas.openxmlformats.org/officeDocument/2006/relationships" xmlns:p="http://schemas.openxmlformats.org/presentationml/2006/main">
  <p:tag name="ORIGINALHEIGHT" val="364.5"/>
  <p:tag name="ORIGINALWIDTH" val="1492.5"/>
  <p:tag name="OUTPUTDPI" val="1200"/>
  <p:tag name="LATEXADDIN" val="\documentclass{article}&#10;\usepackage{amsmath}&#10;\usepackage{color}&#10;\pagestyle{empty}&#10;\begin{document}&#10;&#10;$$\mu_2(r)=\sum_{i=0}^{L-1}(r_i-m)^2\cdot p(r_i)$$&#10;&#10;\end{document}"/>
  <p:tag name="IGUANATEXSIZE" val="20"/>
  <p:tag name="IGUANATEXCURSOR" val="148"/>
  <p:tag name="TRANSPARENCY" val="True"/>
  <p:tag name="FILENAME" val=""/>
  <p:tag name="INPUTTYPE" val="0"/>
  <p:tag name="LATEXENGINEID" val="0"/>
  <p:tag name="TEMPFOLDER" val=".\.\"/>
</p:tagLst>
</file>

<file path=ppt/tags/tag51.xml><?xml version="1.0" encoding="utf-8"?>
<p:tagLst xmlns:a="http://schemas.openxmlformats.org/drawingml/2006/main" xmlns:r="http://schemas.openxmlformats.org/officeDocument/2006/relationships" xmlns:p="http://schemas.openxmlformats.org/presentationml/2006/main">
  <p:tag name="ORIGINALHEIGHT" val="364.5"/>
  <p:tag name="ORIGINALWIDTH" val="1262.25"/>
  <p:tag name="OUTPUTDPI" val="1200"/>
  <p:tag name="LATEXADDIN" val="\documentclass{article}&#10;\usepackage{amsmath}&#10;\usepackage{color}&#10;\pagestyle{empty}&#10;\begin{document}&#10;$$m_{S_{xy}}=\sum_{i=0}^{L-1}r_i\cdot p_{S_{xy}}(r_i)$$&#10;&#10;&#10;\end{document}"/>
  <p:tag name="IGUANATEXSIZE" val="20"/>
  <p:tag name="IGUANATEXCURSOR" val="152"/>
  <p:tag name="TRANSPARENCY" val="True"/>
  <p:tag name="FILENAME" val=""/>
  <p:tag name="INPUTTYPE" val="0"/>
  <p:tag name="LATEXENGINEID" val="0"/>
  <p:tag name="TEMPFOLDER" val=".\.\"/>
</p:tagLst>
</file>

<file path=ppt/tags/tag52.xml><?xml version="1.0" encoding="utf-8"?>
<p:tagLst xmlns:a="http://schemas.openxmlformats.org/drawingml/2006/main" xmlns:r="http://schemas.openxmlformats.org/officeDocument/2006/relationships" xmlns:p="http://schemas.openxmlformats.org/presentationml/2006/main">
  <p:tag name="ORIGINALHEIGHT" val="448.5"/>
  <p:tag name="ORIGINALWIDTH" val="1930.5"/>
  <p:tag name="OUTPUTDPI" val="1200"/>
  <p:tag name="LATEXADDIN" val="\documentclass{article}&#10;\usepackage{amsmath}&#10;\usepackage{color}&#10;\pagestyle{empty}&#10;\begin{document}&#10;&#10;$$\sigma_{S_{xy}}=\sqrt{\sum_{i=0}^{L-1}(r_i-m_{S_{xy}})^2\cdot p_{S_{xy}}(r_i)}$$&#10;&#10;\end{document}"/>
  <p:tag name="IGUANATEXSIZE" val="20"/>
  <p:tag name="IGUANATEXCURSOR" val="158"/>
  <p:tag name="TRANSPARENCY" val="True"/>
  <p:tag name="FILENAME" val=""/>
  <p:tag name="INPUTTYPE" val="0"/>
  <p:tag name="LATEXENGINEID" val="0"/>
  <p:tag name="TEMPFOLDER" val=".\.\"/>
</p:tagLst>
</file>

<file path=ppt/tags/tag53.xml><?xml version="1.0" encoding="utf-8"?>
<p:tagLst xmlns:a="http://schemas.openxmlformats.org/drawingml/2006/main" xmlns:r="http://schemas.openxmlformats.org/officeDocument/2006/relationships" xmlns:p="http://schemas.openxmlformats.org/presentationml/2006/main">
  <p:tag name="ORIGINALHEIGHT" val="129.75"/>
  <p:tag name="ORIGINALWIDTH" val="1493.25"/>
  <p:tag name="OUTPUTDPI" val="1200"/>
  <p:tag name="LATEXADDIN" val="\documentclass{article}&#10;\usepackage{amsmath}&#10;\usepackage{color}&#10;\pagestyle{empty}&#10;\begin{document}&#10;&#10;$m_{S_{xy}}\le k_0M_G, 0&lt; k_0 &lt; 1.0$&#10;&#10;\end{document}"/>
  <p:tag name="IGUANATEXSIZE" val="20"/>
  <p:tag name="IGUANATEXCURSOR" val="135"/>
  <p:tag name="TRANSPARENCY" val="True"/>
  <p:tag name="FILENAME" val=""/>
  <p:tag name="INPUTTYPE" val="0"/>
  <p:tag name="LATEXENGINEID" val="0"/>
  <p:tag name="TEMPFOLDER" val=".\.\"/>
</p:tagLst>
</file>

<file path=ppt/tags/tag54.xml><?xml version="1.0" encoding="utf-8"?>
<p:tagLst xmlns:a="http://schemas.openxmlformats.org/drawingml/2006/main" xmlns:r="http://schemas.openxmlformats.org/officeDocument/2006/relationships" xmlns:p="http://schemas.openxmlformats.org/presentationml/2006/main">
  <p:tag name="ORIGINALHEIGHT" val="129.75"/>
  <p:tag name="ORIGINALWIDTH" val="1404"/>
  <p:tag name="OUTPUTDPI" val="1200"/>
  <p:tag name="LATEXADDIN" val="\documentclass{article}&#10;\usepackage{amsmath}&#10;\usepackage{color}&#10;\pagestyle{empty}&#10;\begin{document}&#10;$\sigma_{S_{xy}}\le k_2\sigma_G, 0&lt;k_2 &lt;1.0$&#10;&#10;&#10;\end{document}"/>
  <p:tag name="IGUANATEXSIZE" val="20"/>
  <p:tag name="IGUANATEXCURSOR" val="142"/>
  <p:tag name="TRANSPARENCY" val="True"/>
  <p:tag name="FILENAME" val=""/>
  <p:tag name="INPUTTYPE" val="0"/>
  <p:tag name="LATEXENGINEID" val="0"/>
  <p:tag name="TEMPFOLDER" val=".\.\"/>
</p:tagLst>
</file>

<file path=ppt/tags/tag55.xml><?xml version="1.0" encoding="utf-8"?>
<p:tagLst xmlns:a="http://schemas.openxmlformats.org/drawingml/2006/main" xmlns:r="http://schemas.openxmlformats.org/officeDocument/2006/relationships" xmlns:p="http://schemas.openxmlformats.org/presentationml/2006/main">
  <p:tag name="ORIGINALHEIGHT" val="129.75"/>
  <p:tag name="ORIGINALWIDTH" val="1129.5"/>
  <p:tag name="OUTPUTDPI" val="1200"/>
  <p:tag name="LATEXADDIN" val="\documentclass{article}&#10;\usepackage{amsmath}&#10;\usepackage{color}&#10;\pagestyle{empty}&#10;\begin{document}&#10;&#10;$\sigma_{S_{xy}}&gt;k_1\sigma_G, k_1&lt;k_2$&#10;&#10;\end{document}"/>
  <p:tag name="IGUANATEXSIZE" val="20"/>
  <p:tag name="IGUANATEXCURSOR" val="117"/>
  <p:tag name="TRANSPARENCY" val="True"/>
  <p:tag name="FILENAME" val=""/>
  <p:tag name="INPUTTYPE" val="0"/>
  <p:tag name="LATEXENGINEID" val="0"/>
  <p:tag name="TEMPFOLDER" val=".\.\"/>
</p:tagLst>
</file>

<file path=ppt/tags/tag56.xml><?xml version="1.0" encoding="utf-8"?>
<p:tagLst xmlns:a="http://schemas.openxmlformats.org/drawingml/2006/main" xmlns:r="http://schemas.openxmlformats.org/officeDocument/2006/relationships" xmlns:p="http://schemas.openxmlformats.org/presentationml/2006/main">
  <p:tag name="ORIGINALHEIGHT" val="449.25"/>
  <p:tag name="ORIGINALWIDTH" val="3863.25"/>
  <p:tag name="OUTPUTDPI" val="1200"/>
  <p:tag name="LATEXADDIN" val="\documentclass{article}&#10;\usepackage{amsmath}&#10;\usepackage{color}&#10;\pagestyle{empty}&#10;\begin{document}&#10;\begin{equation*}&#10;g(x,y)=&#10;\left\{&#10;\begin{array}{lcl}&#10;E\cdot f(x,y) &amp;,&amp; m_{S_{xy}}\le k_0m_G ~~\mbox{and}~~ k_1\sigma_G\le \sigma_{S_{xy}}\le k_2\sigma_G \\&#10;&amp;  &amp;\\&#10;f(x,y) &amp;,&amp; \mbox{other}&#10;\end{array}.&#10;\right.&#10;\end{equation*}&#10;\end{document}"/>
  <p:tag name="IGUANATEXSIZE" val="20"/>
  <p:tag name="IGUANATEXCURSOR" val="188"/>
  <p:tag name="TRANSPARENCY" val="True"/>
  <p:tag name="FILENAME" val=""/>
  <p:tag name="INPUTTYPE" val="0"/>
  <p:tag name="LATEXENGINEID" val="0"/>
  <p:tag name="TEMPFOLDER" val=".\.\"/>
</p:tagLst>
</file>

<file path=ppt/tags/tag57.xml><?xml version="1.0" encoding="utf-8"?>
<p:tagLst xmlns:a="http://schemas.openxmlformats.org/drawingml/2006/main" xmlns:r="http://schemas.openxmlformats.org/officeDocument/2006/relationships" xmlns:p="http://schemas.openxmlformats.org/presentationml/2006/main">
  <p:tag name="ORIGINALHEIGHT" val="124.5"/>
  <p:tag name="ORIGINALWIDTH" val="345"/>
  <p:tag name="OUTPUTDPI" val="1200"/>
  <p:tag name="LATEXADDIN" val="\documentclass{article}&#10;\usepackage{amsmath}&#10;\usepackage{color}&#10;\pagestyle{empty}&#10;\begin{document}&#10;&#10;$f(x,y)$&#10;&#10;\end{document}"/>
  <p:tag name="IGUANATEXSIZE" val="20"/>
  <p:tag name="IGUANATEXCURSOR" val="107"/>
  <p:tag name="TRANSPARENCY" val="True"/>
  <p:tag name="FILENAME" val=""/>
  <p:tag name="INPUTTYPE" val="0"/>
  <p:tag name="LATEXENGINEID" val="0"/>
  <p:tag name="TEMPFOLDER" val=".\.\"/>
</p:tagLst>
</file>

<file path=ppt/tags/tag58.xml><?xml version="1.0" encoding="utf-8"?>
<p:tagLst xmlns:a="http://schemas.openxmlformats.org/drawingml/2006/main" xmlns:r="http://schemas.openxmlformats.org/officeDocument/2006/relationships" xmlns:p="http://schemas.openxmlformats.org/presentationml/2006/main">
  <p:tag name="ORIGINALHEIGHT" val="124.5"/>
  <p:tag name="ORIGINALWIDTH" val="264.75"/>
  <p:tag name="OUTPUTDPI" val="1200"/>
  <p:tag name="LATEXADDIN" val="\documentclass{article}&#10;\usepackage{amsmath}&#10;\usepackage{color}&#10;\pagestyle{empty}&#10;\begin{document}&#10;$(x,y)$&#10;&#10;&#10;\end{document}"/>
  <p:tag name="IGUANATEXSIZE" val="20"/>
  <p:tag name="IGUANATEXCURSOR" val="106"/>
  <p:tag name="TRANSPARENCY" val="True"/>
  <p:tag name="FILENAME" val=""/>
  <p:tag name="INPUTTYPE" val="0"/>
  <p:tag name="LATEXENGINEID" val="0"/>
  <p:tag name="TEMPFOLDER" val=".\.\"/>
</p:tagLst>
</file>

<file path=ppt/tags/tag59.xml><?xml version="1.0" encoding="utf-8"?>
<p:tagLst xmlns:a="http://schemas.openxmlformats.org/drawingml/2006/main" xmlns:r="http://schemas.openxmlformats.org/officeDocument/2006/relationships" xmlns:p="http://schemas.openxmlformats.org/presentationml/2006/main">
  <p:tag name="ORIGINALHEIGHT" val="124.5"/>
  <p:tag name="ORIGINALWIDTH" val="345"/>
  <p:tag name="OUTPUTDPI" val="1200"/>
  <p:tag name="LATEXADDIN" val="\documentclass{article}&#10;\usepackage{amsmath}&#10;\usepackage{color}&#10;\pagestyle{empty}&#10;\begin{document}&#10;&#10;$f(x,y)$&#10;&#10;\end{document}"/>
  <p:tag name="IGUANATEXSIZE" val="20"/>
  <p:tag name="IGUANATEXCURSOR" val="107"/>
  <p:tag name="TRANSPARENCY" val="True"/>
  <p:tag name="FILENAME" val=""/>
  <p:tag name="INPUTTYPE" val="0"/>
  <p:tag name="LATEXENGINEID" val="0"/>
  <p:tag name="TEMPFOLDER" val=".\.\"/>
</p:tagLst>
</file>

<file path=ppt/tags/tag6.xml><?xml version="1.0" encoding="utf-8"?>
<p:tagLst xmlns:a="http://schemas.openxmlformats.org/drawingml/2006/main" xmlns:r="http://schemas.openxmlformats.org/officeDocument/2006/relationships" xmlns:p="http://schemas.openxmlformats.org/presentationml/2006/main">
  <p:tag name="ORIGINALHEIGHT" val="124.5"/>
  <p:tag name="ORIGINALWIDTH" val="264.75"/>
  <p:tag name="OUTPUTDPI" val="1200"/>
  <p:tag name="LATEXADDIN" val="\documentclass{article}&#10;\usepackage{amsmath}&#10;\usepackage{color}&#10;\pagestyle{empty}&#10;\begin{document}&#10;$(x,y)$&#10;&#10;&#10;\end{document}"/>
  <p:tag name="IGUANATEXSIZE" val="20"/>
  <p:tag name="IGUANATEXCURSOR" val="104"/>
  <p:tag name="TRANSPARENCY" val="True"/>
  <p:tag name="FILENAME" val=""/>
  <p:tag name="INPUTTYPE" val="0"/>
  <p:tag name="LATEXENGINEID" val="0"/>
  <p:tag name="TEMPFOLDER" val=".\.\"/>
</p:tagLst>
</file>

<file path=ppt/tags/tag60.xml><?xml version="1.0" encoding="utf-8"?>
<p:tagLst xmlns:a="http://schemas.openxmlformats.org/drawingml/2006/main" xmlns:r="http://schemas.openxmlformats.org/officeDocument/2006/relationships" xmlns:p="http://schemas.openxmlformats.org/presentationml/2006/main">
  <p:tag name="ORIGINALHEIGHT" val="124.5"/>
  <p:tag name="ORIGINALWIDTH" val="264.75"/>
  <p:tag name="OUTPUTDPI" val="1200"/>
  <p:tag name="LATEXADDIN" val="\documentclass{article}&#10;\usepackage{amsmath}&#10;\usepackage{color}&#10;\pagestyle{empty}&#10;\begin{document}&#10;$(x,y)$&#10;&#10;&#10;\end{document}"/>
  <p:tag name="IGUANATEXSIZE" val="20"/>
  <p:tag name="IGUANATEXCURSOR" val="106"/>
  <p:tag name="TRANSPARENCY" val="True"/>
  <p:tag name="FILENAME" val=""/>
  <p:tag name="INPUTTYPE" val="0"/>
  <p:tag name="LATEXENGINEID" val="0"/>
  <p:tag name="TEMPFOLDER" val=".\.\"/>
</p:tagLst>
</file>

<file path=ppt/tags/tag61.xml><?xml version="1.0" encoding="utf-8"?>
<p:tagLst xmlns:a="http://schemas.openxmlformats.org/drawingml/2006/main" xmlns:r="http://schemas.openxmlformats.org/officeDocument/2006/relationships" xmlns:p="http://schemas.openxmlformats.org/presentationml/2006/main">
  <p:tag name="ORIGINALHEIGHT" val="110.25"/>
  <p:tag name="ORIGINALWIDTH" val="1251.75"/>
  <p:tag name="OUTPUTDPI" val="1200"/>
  <p:tag name="LATEXADDIN" val="\documentclass{article}&#10;\usepackage{amsmath}&#10;\usepackage{color}&#10;\pagestyle{empty}&#10;\begin{document}&#10;$0&lt;k_0&lt;1,0&lt;k_1&lt;k_2$&#10;&#10;&#10;\end{document}"/>
  <p:tag name="IGUANATEXSIZE" val="20"/>
  <p:tag name="IGUANATEXCURSOR" val="117"/>
  <p:tag name="TRANSPARENCY" val="True"/>
  <p:tag name="FILENAME" val=""/>
  <p:tag name="INPUTTYPE" val="0"/>
  <p:tag name="LATEXENGINEID" val="0"/>
  <p:tag name="TEMPFOLDER" val=".\.\"/>
</p:tagLst>
</file>

<file path=ppt/tags/tag62.xml><?xml version="1.0" encoding="utf-8"?>
<p:tagLst xmlns:a="http://schemas.openxmlformats.org/drawingml/2006/main" xmlns:r="http://schemas.openxmlformats.org/officeDocument/2006/relationships" xmlns:p="http://schemas.openxmlformats.org/presentationml/2006/main">
  <p:tag name="ORIGINALHEIGHT" val="652.5"/>
  <p:tag name="ORIGINALWIDTH" val="2184"/>
  <p:tag name="OUTPUTDPI" val="1200"/>
  <p:tag name="LATEXADDIN" val="\documentclass{article}&#10;\usepackage{amsmath}&#10;\usepackage{color}&#10;\pagestyle{empty}&#10;\begin{document}&#10;&#10;$$g(x,y)=\frac{\sum\limits_{s=-a}^{a}\sum\limits_{t=-b}^{b}w(s,t)f(x+s,y+t)}{\sum\limits_{s=-a}^{a}\sum\limits_{t=-b}^{b}w(s,t)}$$&#10;&#10;\end{document}"/>
  <p:tag name="IGUANATEXSIZE" val="20"/>
  <p:tag name="IGUANATEXCURSOR" val="210"/>
  <p:tag name="TRANSPARENCY" val="True"/>
  <p:tag name="FILENAME" val=""/>
  <p:tag name="INPUTTYPE" val="0"/>
  <p:tag name="LATEXENGINEID" val="0"/>
  <p:tag name="TEMPFOLDER" val=".\.\"/>
</p:tagLst>
</file>

<file path=ppt/tags/tag63.xml><?xml version="1.0" encoding="utf-8"?>
<p:tagLst xmlns:a="http://schemas.openxmlformats.org/drawingml/2006/main" xmlns:r="http://schemas.openxmlformats.org/officeDocument/2006/relationships" xmlns:p="http://schemas.openxmlformats.org/presentationml/2006/main">
  <p:tag name="ORIGINALHEIGHT" val="253.5"/>
  <p:tag name="ORIGINALWIDTH" val="566.25"/>
  <p:tag name="OUTPUTDPI" val="1200"/>
  <p:tag name="LATEXADDIN" val="\documentclass{article}&#10;\usepackage{amsmath}&#10;\usepackage{color}&#10;\pagestyle{empty}&#10;\begin{document}&#10;&#10;$$a=\frac{m-1}{2}$$&#10;&#10;\end{document}"/>
  <p:tag name="IGUANATEXSIZE" val="20"/>
  <p:tag name="IGUANATEXCURSOR" val="119"/>
  <p:tag name="TRANSPARENCY" val="True"/>
  <p:tag name="FILENAME" val=""/>
  <p:tag name="INPUTTYPE" val="0"/>
  <p:tag name="LATEXENGINEID" val="0"/>
  <p:tag name="TEMPFOLDER" val=".\.\"/>
</p:tagLst>
</file>

<file path=ppt/tags/tag64.xml><?xml version="1.0" encoding="utf-8"?>
<p:tagLst xmlns:a="http://schemas.openxmlformats.org/drawingml/2006/main" xmlns:r="http://schemas.openxmlformats.org/officeDocument/2006/relationships" xmlns:p="http://schemas.openxmlformats.org/presentationml/2006/main">
  <p:tag name="ORIGINALHEIGHT" val="253.5"/>
  <p:tag name="ORIGINALWIDTH" val="518.25"/>
  <p:tag name="OUTPUTDPI" val="1200"/>
  <p:tag name="LATEXADDIN" val="\documentclass{article}&#10;\usepackage{amsmath}&#10;\usepackage{color}&#10;\pagestyle{empty}&#10;\begin{document}&#10;&#10;$$b=\frac{n-1}{2}$$&#10;&#10;\end{document}"/>
  <p:tag name="IGUANATEXSIZE" val="20"/>
  <p:tag name="IGUANATEXCURSOR" val="116"/>
  <p:tag name="TRANSPARENCY" val="True"/>
  <p:tag name="FILENAME" val=""/>
  <p:tag name="INPUTTYPE" val="0"/>
  <p:tag name="LATEXENGINEID" val="0"/>
  <p:tag name="TEMPFOLDER" val=".\.\"/>
</p:tagLst>
</file>

<file path=ppt/tags/tag65.xml><?xml version="1.0" encoding="utf-8"?>
<p:tagLst xmlns:a="http://schemas.openxmlformats.org/drawingml/2006/main" xmlns:r="http://schemas.openxmlformats.org/officeDocument/2006/relationships" xmlns:p="http://schemas.openxmlformats.org/presentationml/2006/main">
  <p:tag name="ORIGINALHEIGHT" val="366"/>
  <p:tag name="ORIGINALWIDTH" val="861.75"/>
  <p:tag name="OUTPUTDPI" val="1200"/>
  <p:tag name="LATEXADDIN" val="\documentclass{article}&#10;\usepackage{amsmath}&#10;\usepackage{color}&#10;\pagestyle{empty}&#10;\begin{document}&#10;&#10;$$\sum_{s=-a}^a\sum_{t=-b}^bw(s,t)$$&#10;&#10;\end{document}"/>
  <p:tag name="IGUANATEXSIZE" val="20"/>
  <p:tag name="IGUANATEXCURSOR" val="134"/>
  <p:tag name="TRANSPARENCY" val="True"/>
  <p:tag name="FILENAME" val=""/>
  <p:tag name="INPUTTYPE" val="0"/>
  <p:tag name="LATEXENGINEID" val="0"/>
  <p:tag name="TEMPFOLDER" val=".\.\"/>
</p:tagLst>
</file>

<file path=ppt/tags/tag66.xml><?xml version="1.0" encoding="utf-8"?>
<p:tagLst xmlns:a="http://schemas.openxmlformats.org/drawingml/2006/main" xmlns:r="http://schemas.openxmlformats.org/officeDocument/2006/relationships" xmlns:p="http://schemas.openxmlformats.org/presentationml/2006/main">
  <p:tag name="ORIGINALHEIGHT" val="174"/>
  <p:tag name="ORIGINALWIDTH" val="814.5"/>
  <p:tag name="OUTPUTDPI" val="1200"/>
  <p:tag name="LATEXADDIN" val="\documentclass{article}&#10;\usepackage{amsmath}&#10;\usepackage{color}&#10;\pagestyle{empty}&#10;\begin{document}&#10;&#10;$$y_{ij}=\mathop{\mbox{Med}}_A\{f_{ij}\}$$&#10;&#10;\end{document}"/>
  <p:tag name="IGUANATEXSIZE" val="20"/>
  <p:tag name="IGUANATEXCURSOR" val="127"/>
  <p:tag name="TRANSPARENCY" val="True"/>
  <p:tag name="FILENAME" val=""/>
  <p:tag name="INPUTTYPE" val="0"/>
  <p:tag name="LATEXENGINEID" val="0"/>
  <p:tag name="TEMPFOLDER" val=".\.\"/>
</p:tagLst>
</file>

<file path=ppt/tags/tag7.xml><?xml version="1.0" encoding="utf-8"?>
<p:tagLst xmlns:a="http://schemas.openxmlformats.org/drawingml/2006/main" xmlns:r="http://schemas.openxmlformats.org/officeDocument/2006/relationships" xmlns:p="http://schemas.openxmlformats.org/presentationml/2006/main">
  <p:tag name="ORIGINALHEIGHT" val="86.25"/>
  <p:tag name="ORIGINALWIDTH" val="724.5"/>
  <p:tag name="OUTPUTDPI" val="1200"/>
  <p:tag name="LATEXADDIN" val="\documentclass{article}&#10;\usepackage{amsmath}&#10;\usepackage{color}&#10;\pagestyle{empty}&#10;\begin{document}&#10;$s=L-1-r$&#10;&#10;&#10;\end{document}"/>
  <p:tag name="IGUANATEXSIZE" val="20"/>
  <p:tag name="IGUANATEXCURSOR" val="107"/>
  <p:tag name="TRANSPARENCY" val="True"/>
  <p:tag name="FILENAME" val=""/>
  <p:tag name="INPUTTYPE" val="0"/>
  <p:tag name="LATEXENGINEID" val="0"/>
  <p:tag name="TEMPFOLDER" val=".\.\"/>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812.25"/>
  <p:tag name="OUTPUTDPI" val="1200"/>
  <p:tag name="LATEXADDIN" val="\documentclass{article}&#10;\usepackage{amsmath}&#10;\usepackage{color}&#10;\pagestyle{empty}&#10;\begin{document}&#10;$s=c\log(1+r)$&#10;&#10;&#10;\end{document}"/>
  <p:tag name="IGUANATEXSIZE" val="20"/>
  <p:tag name="IGUANATEXCURSOR" val="112"/>
  <p:tag name="TRANSPARENCY" val="True"/>
  <p:tag name="FILENAME" val=""/>
  <p:tag name="INPUTTYPE" val="0"/>
  <p:tag name="LATEXENGINEID" val="0"/>
  <p:tag name="TEMPFOLDER" val=".\.\"/>
</p:tagLst>
</file>

<file path=ppt/tags/tag9.xml><?xml version="1.0" encoding="utf-8"?>
<p:tagLst xmlns:a="http://schemas.openxmlformats.org/drawingml/2006/main" xmlns:r="http://schemas.openxmlformats.org/officeDocument/2006/relationships" xmlns:p="http://schemas.openxmlformats.org/presentationml/2006/main">
  <p:tag name="ORIGINALHEIGHT" val="84.75"/>
  <p:tag name="ORIGINALWIDTH" val="385.5"/>
  <p:tag name="OUTPUTDPI" val="1200"/>
  <p:tag name="LATEXADDIN" val="\documentclass{article}&#10;\usepackage{amsmath}&#10;\usepackage{color}&#10;\pagestyle{empty}&#10;\begin{document}&#10;$s=cr^\gamma$&#10;&#10;&#10;\end{document}"/>
  <p:tag name="IGUANATEXSIZE" val="20"/>
  <p:tag name="IGUANATEXCURSOR" val="112"/>
  <p:tag name="TRANSPARENCY" val="True"/>
  <p:tag name="FILENAME" val=""/>
  <p:tag name="INPUTTYPE" val="0"/>
  <p:tag name="LATEXENGINEID" val="0"/>
  <p:tag name="TEMPFOLDER" val=".\.\"/>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35584</TotalTime>
  <Words>5263</Words>
  <Application>Microsoft Office PowerPoint</Application>
  <PresentationFormat>全屏显示(4:3)</PresentationFormat>
  <Paragraphs>810</Paragraphs>
  <Slides>94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94</vt:i4>
      </vt:variant>
    </vt:vector>
  </HeadingPairs>
  <TitlesOfParts>
    <vt:vector size="107" baseType="lpstr">
      <vt:lpstr>楷体_GB2312</vt:lpstr>
      <vt:lpstr>宋体</vt:lpstr>
      <vt:lpstr>微软雅黑</vt:lpstr>
      <vt:lpstr>Arial</vt:lpstr>
      <vt:lpstr>Cambria Math</vt:lpstr>
      <vt:lpstr>Consolas</vt:lpstr>
      <vt:lpstr>Times New Roman</vt:lpstr>
      <vt:lpstr>Verdana</vt:lpstr>
      <vt:lpstr>Wingdings</vt:lpstr>
      <vt:lpstr>Profile</vt:lpstr>
      <vt:lpstr>公式</vt:lpstr>
      <vt:lpstr>Equation</vt:lpstr>
      <vt:lpstr>Equation.3</vt:lpstr>
      <vt:lpstr>数字图像处理</vt:lpstr>
      <vt:lpstr>图象增强的含义和目的</vt:lpstr>
      <vt:lpstr>图象增强的含义和目的</vt:lpstr>
      <vt:lpstr>图象增强的含义和目的</vt:lpstr>
      <vt:lpstr> 基本定义</vt:lpstr>
      <vt:lpstr>应用举例</vt:lpstr>
      <vt:lpstr>应用举例</vt:lpstr>
      <vt:lpstr> 3.2  基本灰度变换类型</vt:lpstr>
      <vt:lpstr>反转变换</vt:lpstr>
      <vt:lpstr>对数变换</vt:lpstr>
      <vt:lpstr>幂次变换</vt:lpstr>
      <vt:lpstr>幂次变换</vt:lpstr>
      <vt:lpstr>幂次变换</vt:lpstr>
      <vt:lpstr>幂次变换</vt:lpstr>
      <vt:lpstr>幂次变换</vt:lpstr>
      <vt:lpstr>幂次变换</vt:lpstr>
      <vt:lpstr>分段线性变换</vt:lpstr>
      <vt:lpstr>分段线性变换</vt:lpstr>
      <vt:lpstr>分段线性变换函数</vt:lpstr>
      <vt:lpstr>分段线性变换函数</vt:lpstr>
      <vt:lpstr>分段线性变换函数</vt:lpstr>
      <vt:lpstr>分段线性变换函数</vt:lpstr>
      <vt:lpstr>Matlab实例</vt:lpstr>
      <vt:lpstr>Matlab实例</vt:lpstr>
      <vt:lpstr>Matlab实例</vt:lpstr>
      <vt:lpstr>Matlab实例</vt:lpstr>
      <vt:lpstr>什么是直方图</vt:lpstr>
      <vt:lpstr>直方图和图像清晰度的关系</vt:lpstr>
      <vt:lpstr>直方图均衡化</vt:lpstr>
      <vt:lpstr>直方图均衡化</vt:lpstr>
      <vt:lpstr>直方图均衡化</vt:lpstr>
      <vt:lpstr>直方图均衡化实例</vt:lpstr>
      <vt:lpstr>3.3  直方图处理</vt:lpstr>
      <vt:lpstr>3.3  直方图处理</vt:lpstr>
      <vt:lpstr>3.3  直方图处理</vt:lpstr>
      <vt:lpstr>3.3  直方图处理</vt:lpstr>
      <vt:lpstr>3.3  直方图处理</vt:lpstr>
      <vt:lpstr>PowerPoint 演示文稿</vt:lpstr>
      <vt:lpstr>PowerPoint 演示文稿</vt:lpstr>
      <vt:lpstr>附录：MATLAB命令</vt:lpstr>
      <vt:lpstr>PowerPoint 演示文稿</vt:lpstr>
      <vt:lpstr>直方图规定化</vt:lpstr>
      <vt:lpstr>直方图规定化 </vt:lpstr>
      <vt:lpstr>直方图规定化 </vt:lpstr>
      <vt:lpstr>直方图规定化</vt:lpstr>
      <vt:lpstr>直方图规定化</vt:lpstr>
      <vt:lpstr>直方图规定化</vt:lpstr>
      <vt:lpstr>PowerPoint 演示文稿</vt:lpstr>
      <vt:lpstr>PowerPoint 演示文稿</vt:lpstr>
      <vt:lpstr>PowerPoint 演示文稿</vt:lpstr>
      <vt:lpstr>局部直方图处理 </vt:lpstr>
      <vt:lpstr>在图像增强中使用直方图统计</vt:lpstr>
      <vt:lpstr>在图像增强中使用直方图统计</vt:lpstr>
      <vt:lpstr>在图像增强中使用直方图统计法 </vt:lpstr>
      <vt:lpstr>PowerPoint 演示文稿</vt:lpstr>
      <vt:lpstr>PowerPoint 演示文稿</vt:lpstr>
      <vt:lpstr>PowerPoint 演示文稿</vt:lpstr>
      <vt:lpstr>用途：用于模糊处理和减少噪声。 </vt:lpstr>
      <vt:lpstr> 3.5.1 平滑线性滤波器</vt:lpstr>
      <vt:lpstr> 3.5.1 平滑线性滤波器</vt:lpstr>
      <vt:lpstr> 3.5.1 平滑线性滤波器</vt:lpstr>
      <vt:lpstr> 3.5.1 平滑线性滤波器</vt:lpstr>
      <vt:lpstr> 3.5.1 平滑线性滤波器</vt:lpstr>
      <vt:lpstr>3.5.2 统计排序滤波器</vt:lpstr>
      <vt:lpstr>3.5.2 统计排序滤波器</vt:lpstr>
      <vt:lpstr>3.5.2 统计排序滤波器</vt:lpstr>
      <vt:lpstr>3.5.2 统计排序滤波器</vt:lpstr>
      <vt:lpstr>3.5.2 统计排序滤波器</vt:lpstr>
      <vt:lpstr>PowerPoint 演示文稿</vt:lpstr>
      <vt:lpstr>PowerPoint 演示文稿</vt:lpstr>
      <vt:lpstr>PowerPoint 演示文稿</vt:lpstr>
      <vt:lpstr>3.6.2  拉普拉斯算子</vt:lpstr>
      <vt:lpstr>PowerPoint 演示文稿</vt:lpstr>
      <vt:lpstr>3.6.2  拉普拉斯算子</vt:lpstr>
      <vt:lpstr>3.6.2  拉普拉斯算子</vt:lpstr>
      <vt:lpstr>3.6.2  拉普拉斯算子</vt:lpstr>
      <vt:lpstr>3.6.2  拉普拉斯算子</vt:lpstr>
      <vt:lpstr>3.6.2  拉普拉斯算子</vt:lpstr>
      <vt:lpstr>3.6.3  反锐化掩蔽与高频提升滤波处理 </vt:lpstr>
      <vt:lpstr>3.6.3  反锐化掩蔽与高频提升滤波处理</vt:lpstr>
      <vt:lpstr>3.6.3  反锐化掩蔽与高频提升滤波处理</vt:lpstr>
      <vt:lpstr>3.6.3  反锐化掩蔽与高频提升滤波处理</vt:lpstr>
      <vt:lpstr>3.6.3  反锐化掩蔽与高频提升滤波处理</vt:lpstr>
      <vt:lpstr>3.6.3  反锐化掩蔽与高频提升滤波处理</vt:lpstr>
      <vt:lpstr>3.6.4 基于一阶微分的图像增强—— 梯度算子 </vt:lpstr>
      <vt:lpstr>3.6.4 基于一阶微分的图像增强—— 梯度算子</vt:lpstr>
      <vt:lpstr>微分算子小结：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  图象变换</dc:title>
  <dc:creator>设计院办公室</dc:creator>
  <cp:lastModifiedBy>Wu anqin</cp:lastModifiedBy>
  <cp:revision>1521</cp:revision>
  <dcterms:created xsi:type="dcterms:W3CDTF">2007-09-28T02:00:37Z</dcterms:created>
  <dcterms:modified xsi:type="dcterms:W3CDTF">2021-12-10T03:17:38Z</dcterms:modified>
</cp:coreProperties>
</file>